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9"/>
  </p:notesMasterIdLst>
  <p:sldIdLst>
    <p:sldId id="257" r:id="rId2"/>
    <p:sldId id="281" r:id="rId3"/>
    <p:sldId id="282" r:id="rId4"/>
    <p:sldId id="256" r:id="rId5"/>
    <p:sldId id="265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  <p:sldId id="279" r:id="rId26"/>
    <p:sldId id="277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165" autoAdjust="0"/>
  </p:normalViewPr>
  <p:slideViewPr>
    <p:cSldViewPr snapToGrid="0">
      <p:cViewPr varScale="1">
        <p:scale>
          <a:sx n="59" d="100"/>
          <a:sy n="59" d="100"/>
        </p:scale>
        <p:origin x="15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8F025-7727-4F1D-B613-F8C82A94AD31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3D17D-2D17-40D0-B0FC-43A09453A4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74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Hi, I am Bhimashankar</a:t>
            </a:r>
            <a:r>
              <a:rPr lang="en-IN" dirty="0"/>
              <a:t> </a:t>
            </a:r>
            <a:r>
              <a:rPr lang="en-GB" dirty="0"/>
              <a:t>the purpose of this analysis is to evaluate the </a:t>
            </a:r>
            <a:r>
              <a:rPr lang="en-GB" b="1" dirty="0"/>
              <a:t>Market Fit</a:t>
            </a:r>
            <a:r>
              <a:rPr lang="en-GB" dirty="0"/>
              <a:t> for AirPure Innovations’ upcoming air purifier product by leveraging </a:t>
            </a:r>
            <a:r>
              <a:rPr lang="en-GB" b="1" dirty="0"/>
              <a:t>AQI (Air Quality Index) analytics</a:t>
            </a:r>
            <a:r>
              <a:rPr lang="en-GB" dirty="0"/>
              <a:t>.</a:t>
            </a:r>
          </a:p>
          <a:p>
            <a:pPr algn="l"/>
            <a:r>
              <a:rPr lang="en-GB" b="1" dirty="0"/>
              <a:t>## </a:t>
            </a:r>
            <a:r>
              <a:rPr lang="en-GB" dirty="0"/>
              <a:t>Click on Notes (bottom side) for key observations.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8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D070C-FAF5-25AF-B5FC-53FC48D44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19A43A-FBEF-D4C0-72CA-80841262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1FA4D4-0429-CDA0-7DC0-41D52B2F7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Who Suffers Most from Air Pollution?</a:t>
            </a:r>
          </a:p>
          <a:p>
            <a:r>
              <a:rPr lang="en-IN" dirty="0"/>
              <a:t>Infants(&lt;1 years), Children (0-5 years) &amp; Elders (60+ years) suffers most.</a:t>
            </a:r>
          </a:p>
          <a:p>
            <a:endParaRPr lang="en-I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Children Vulnerable??</a:t>
            </a: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AIIMS Expert: 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breathe faster &amp; are closer to the ground, Immature immune systems &amp; Developing lungs, Greater outdoor exposure during school/playtime.</a:t>
            </a: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“Long-term exposure to poor air quality stunts lung development &amp; increases respiratory risks in children.”</a:t>
            </a:r>
          </a:p>
          <a:p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conclude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there is an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10-unit increase in PM 2.5, PM 10 or NO2 levels in DELHI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was a corresponding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20–40 % increase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number of children landing up in the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Emergency.</a:t>
            </a:r>
          </a:p>
          <a:p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IN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shows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 of air pollution on Life expectancy of Children.</a:t>
            </a:r>
          </a:p>
          <a:p>
            <a:r>
              <a:rPr lang="en-GB" dirty="0"/>
              <a:t>Worst impact seen in </a:t>
            </a:r>
            <a:r>
              <a:rPr lang="en-GB" b="1" dirty="0"/>
              <a:t>Delhi (9.7 yrs)</a:t>
            </a:r>
            <a:r>
              <a:rPr lang="en-GB" dirty="0"/>
              <a:t>, followed by </a:t>
            </a:r>
            <a:r>
              <a:rPr lang="en-GB" b="1" dirty="0"/>
              <a:t>Uttar Pradesh (8.7 yrs)</a:t>
            </a:r>
            <a:r>
              <a:rPr lang="en-GB" dirty="0"/>
              <a:t> and </a:t>
            </a:r>
            <a:r>
              <a:rPr lang="en-GB" b="1" dirty="0"/>
              <a:t>Haryana (8.3 yrs)</a:t>
            </a:r>
            <a:r>
              <a:rPr lang="en-GB" dirty="0"/>
              <a:t>. </a:t>
            </a:r>
            <a:r>
              <a:rPr lang="en-GB" b="1" dirty="0"/>
              <a:t>North and Central Indian states</a:t>
            </a:r>
            <a:r>
              <a:rPr lang="en-GB" dirty="0"/>
              <a:t> are most affected.</a:t>
            </a:r>
          </a:p>
          <a:p>
            <a:endParaRPr lang="en-I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Elderly (65+) &amp; Adults with Pre-existing Conditions.</a:t>
            </a: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risk of </a:t>
            </a:r>
            <a:r>
              <a:rPr lang="en-GB" b="1" dirty="0"/>
              <a:t>Chronic Obstructive Pulmonary Disease (COPD)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Heart disease, Strokes,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Pollution exacerbates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Hypertension, Diabetes, and Cardiac conditions. </a:t>
            </a:r>
          </a:p>
          <a:p>
            <a:pPr lvl="0"/>
            <a:r>
              <a:rPr lang="en-I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conclude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Kolkata, Nagpur </a:t>
            </a:r>
            <a:r>
              <a:rPr lang="en-I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cardiovascular mortality during high AQI periods.</a:t>
            </a:r>
          </a:p>
          <a:p>
            <a:pPr lvl="0"/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Chennai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 documented increase in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Asthma patient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increase in pollution.</a:t>
            </a:r>
          </a:p>
          <a:p>
            <a:pPr lvl="0"/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Source (2</a:t>
            </a:r>
            <a:r>
              <a:rPr lang="en-GB" sz="1200" b="1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visual): Air Quality Life Index by the Energy Policy Institute, University of Chicago, 2023; National Family Health Survey (NFHS-5), 2019-2021.</a:t>
            </a:r>
            <a:endParaRPr lang="en-I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I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CEC61-E1BE-2793-D500-AAC0B76CC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840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1EA56-4D13-61D5-831D-05ED4CA19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9D263-CABA-FFBF-9C04-181FC0870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B17EA-8126-0562-36C9-C80F61C1B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2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Major competitors in the Indian air purifier market &amp; key differentiators.</a:t>
            </a:r>
          </a:p>
          <a:p>
            <a:pPr algn="l"/>
            <a:r>
              <a:rPr lang="en-GB" b="1" dirty="0"/>
              <a:t>Brand are differentiated</a:t>
            </a:r>
            <a:r>
              <a:rPr lang="en-GB" dirty="0"/>
              <a:t> based on filtration type/stages (HEPA, Carbon filters), noise levels &amp; smart features(OLED Display, filter change sensors).</a:t>
            </a:r>
            <a:endParaRPr lang="en-GB" sz="1200" b="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/>
            <a:endParaRPr lang="en-IN" b="1" dirty="0"/>
          </a:p>
          <a:p>
            <a:pPr algn="l"/>
            <a:r>
              <a:rPr lang="en-IN" b="1" dirty="0"/>
              <a:t>Mi &amp; Eureka Forbes</a:t>
            </a:r>
            <a:r>
              <a:rPr lang="en-IN" dirty="0"/>
              <a:t> focus budget buyers </a:t>
            </a:r>
            <a:r>
              <a:rPr lang="en-IN" dirty="0">
                <a:sym typeface="Wingdings" panose="05000000000000000000" pitchFamily="2" charset="2"/>
              </a:rPr>
              <a:t> basic HEPA filter.</a:t>
            </a:r>
            <a:r>
              <a:rPr lang="en-IN" b="0" dirty="0">
                <a:sym typeface="Wingdings" panose="05000000000000000000" pitchFamily="2" charset="2"/>
              </a:rPr>
              <a:t>                          </a:t>
            </a:r>
            <a:r>
              <a:rPr lang="en-GB" b="1" dirty="0"/>
              <a:t>Blue Star &amp; Honey </a:t>
            </a:r>
            <a:r>
              <a:rPr lang="en-GB" b="0" dirty="0"/>
              <a:t>lead in </a:t>
            </a:r>
            <a:r>
              <a:rPr lang="en-IN" dirty="0"/>
              <a:t>commercial/home use </a:t>
            </a:r>
            <a:r>
              <a:rPr lang="en-IN" dirty="0">
                <a:sym typeface="Wingdings" panose="05000000000000000000" pitchFamily="2" charset="2"/>
              </a:rPr>
              <a:t> Durable build quality, High CADR.</a:t>
            </a:r>
            <a:endParaRPr lang="en-IN" dirty="0"/>
          </a:p>
          <a:p>
            <a:pPr algn="l"/>
            <a:r>
              <a:rPr lang="en-IN" sz="12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Dyson &amp; Havells </a:t>
            </a:r>
            <a:r>
              <a:rPr lang="en-IN" sz="12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mainly cater Premium customer providing features like smart controls, advance filter(HEPA H13), stylish design.</a:t>
            </a:r>
          </a:p>
          <a:p>
            <a:pPr algn="l"/>
            <a:endParaRPr lang="en-IN" sz="12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GB" sz="12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HEPA (High Efficiency Particulate Air) </a:t>
            </a:r>
            <a:r>
              <a:rPr lang="en-GB" sz="12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filter is a mechanical air filter that captures at least 99.97% of airborne particles ≥0.3 microns.</a:t>
            </a:r>
          </a:p>
          <a:p>
            <a:pPr algn="l"/>
            <a:r>
              <a:rPr lang="en-GB" sz="12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H10–H12: </a:t>
            </a:r>
            <a:r>
              <a:rPr lang="en-GB" sz="12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Standard-grade HEPA filters with 90–99.5% efficiency.                       </a:t>
            </a:r>
            <a:r>
              <a:rPr lang="en-GB" sz="12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H13–H14: </a:t>
            </a:r>
            <a:r>
              <a:rPr lang="en-GB" sz="12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Medical-grade filters used in hospitals, offering 99.95–99.995% efficiency.</a:t>
            </a:r>
          </a:p>
          <a:p>
            <a:pPr algn="l"/>
            <a:endParaRPr lang="en-GB" sz="12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GB" b="1" dirty="0"/>
              <a:t>Clean Air Delivery Rate (CADR)</a:t>
            </a:r>
            <a:r>
              <a:rPr lang="en-GB" dirty="0"/>
              <a:t> is a standard metric that measures how effectively an air purifier removes pollutants from the air.</a:t>
            </a:r>
            <a:endParaRPr lang="en-IN" sz="12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5C42C-C34A-969D-AA3B-E58809E853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140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39798-6DD2-B7B4-0B17-BB1CEBD18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9882F-4F0C-295D-5A1B-70CB6856A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47D33-1E8A-62D7-6503-230A36820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Does Population Size Equal Smog? City Population vs Air Quality.</a:t>
            </a:r>
          </a:p>
          <a:p>
            <a:r>
              <a:rPr lang="en-GB" b="0" dirty="0"/>
              <a:t>There is </a:t>
            </a:r>
            <a:r>
              <a:rPr lang="en-GB" b="1" dirty="0"/>
              <a:t>No Linear Relationship </a:t>
            </a:r>
            <a:r>
              <a:rPr lang="en-GB" b="0" dirty="0"/>
              <a:t>between Population &amp; Air Quality.</a:t>
            </a:r>
          </a:p>
          <a:p>
            <a:r>
              <a:rPr lang="en-GB" b="0" dirty="0"/>
              <a:t>Because </a:t>
            </a:r>
            <a:r>
              <a:rPr lang="en-IN" dirty="0"/>
              <a:t>Large populated cities like </a:t>
            </a:r>
            <a:r>
              <a:rPr lang="en-IN" b="1" dirty="0"/>
              <a:t>Hyderabad, Bengaluru, Chennai</a:t>
            </a:r>
            <a:r>
              <a:rPr lang="en-IN" dirty="0"/>
              <a:t> maintain </a:t>
            </a:r>
            <a:r>
              <a:rPr lang="en-IN" b="1" dirty="0"/>
              <a:t>Satisfactory AQI (50–100), while Mumbai Moderate AQI (100-150).</a:t>
            </a:r>
            <a:endParaRPr lang="en-IN" dirty="0"/>
          </a:p>
          <a:p>
            <a:r>
              <a:rPr lang="en-IN" dirty="0"/>
              <a:t>Smaller cities like </a:t>
            </a:r>
            <a:r>
              <a:rPr lang="en-IN" b="1" dirty="0"/>
              <a:t>Dhanbad, Asansol, Patna, Meerut etc</a:t>
            </a:r>
            <a:r>
              <a:rPr lang="en-IN" dirty="0"/>
              <a:t> have </a:t>
            </a:r>
            <a:r>
              <a:rPr lang="en-IN" b="1" dirty="0"/>
              <a:t>high AQI (150–200)</a:t>
            </a:r>
            <a:r>
              <a:rPr lang="en-IN" dirty="0"/>
              <a:t> suggesting that </a:t>
            </a:r>
            <a:r>
              <a:rPr lang="en-IN" b="1" dirty="0"/>
              <a:t>Pollution is not just a function of Population size</a:t>
            </a:r>
            <a:r>
              <a:rPr lang="en-IN" dirty="0"/>
              <a:t>.</a:t>
            </a:r>
          </a:p>
          <a:p>
            <a:r>
              <a:rPr lang="en-IN" b="1" dirty="0"/>
              <a:t>Delhi</a:t>
            </a:r>
            <a:r>
              <a:rPr lang="en-IN" dirty="0"/>
              <a:t> though have high population city has AQI (250-300).</a:t>
            </a:r>
          </a:p>
          <a:p>
            <a:endParaRPr lang="en-I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## For analysis purpose we have taken Avg AQI value 2024 &amp; City Population (2024) .</a:t>
            </a:r>
          </a:p>
          <a:p>
            <a:endParaRPr lang="en-IN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0A542-079A-24C3-625F-3708D0880A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941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857DB-26FA-A891-4781-3A2A3DB67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44028A-5F86-67C6-6C74-7636ED8C4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FF3EA-E3CA-0435-3074-671CED5B2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we talk about </a:t>
            </a:r>
            <a:r>
              <a:rPr lang="en-GB" b="1" dirty="0"/>
              <a:t>Awareness level about Air pollution among Indian Citizens, </a:t>
            </a:r>
            <a:r>
              <a:rPr lang="en-GB" dirty="0"/>
              <a:t>as per survey</a:t>
            </a:r>
          </a:p>
          <a:p>
            <a:endParaRPr lang="en-GB" b="1" dirty="0"/>
          </a:p>
          <a:p>
            <a:r>
              <a:rPr lang="en-GB" b="1" dirty="0"/>
              <a:t>General Awareness</a:t>
            </a:r>
            <a:r>
              <a:rPr lang="en-GB" dirty="0"/>
              <a:t> is high (90%+) especially in metro cities like </a:t>
            </a:r>
            <a:r>
              <a:rPr lang="en-GB" b="1" dirty="0"/>
              <a:t>Delhi, Mumbai, Kolkata etc (98%+)</a:t>
            </a:r>
            <a:r>
              <a:rPr lang="en-GB" dirty="0"/>
              <a:t>.</a:t>
            </a:r>
          </a:p>
          <a:p>
            <a:r>
              <a:rPr lang="en-GB" dirty="0"/>
              <a:t>But </a:t>
            </a:r>
            <a:r>
              <a:rPr lang="en-GB" b="1" dirty="0"/>
              <a:t>Technical Understanding</a:t>
            </a:r>
            <a:r>
              <a:rPr lang="en-GB" dirty="0"/>
              <a:t> is low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only </a:t>
            </a:r>
            <a:r>
              <a:rPr lang="en-GB" b="1" dirty="0"/>
              <a:t>54%</a:t>
            </a:r>
            <a:r>
              <a:rPr lang="en-GB" dirty="0"/>
              <a:t> know what </a:t>
            </a:r>
            <a:r>
              <a:rPr lang="en-GB" b="1" dirty="0"/>
              <a:t>AQI</a:t>
            </a:r>
            <a:r>
              <a:rPr lang="en-GB" dirty="0"/>
              <a:t> means &amp; awareness about pollutants like </a:t>
            </a:r>
            <a:r>
              <a:rPr lang="en-GB" b="1" dirty="0"/>
              <a:t>PM2.5/PM10</a:t>
            </a:r>
            <a:r>
              <a:rPr lang="en-GB" dirty="0"/>
              <a:t> is even lower.</a:t>
            </a:r>
          </a:p>
          <a:p>
            <a:r>
              <a:rPr lang="en-GB" b="1" dirty="0"/>
              <a:t>TV, Social media &amp;</a:t>
            </a:r>
            <a:r>
              <a:rPr lang="en-GB" dirty="0"/>
              <a:t> </a:t>
            </a:r>
            <a:r>
              <a:rPr lang="en-GB" b="1" dirty="0"/>
              <a:t>Print media</a:t>
            </a:r>
            <a:r>
              <a:rPr lang="en-GB" dirty="0"/>
              <a:t> are the most common sources of air pollution information.</a:t>
            </a:r>
          </a:p>
          <a:p>
            <a:r>
              <a:rPr lang="en-GB" b="1" dirty="0"/>
              <a:t>78% of households</a:t>
            </a:r>
            <a:r>
              <a:rPr lang="en-GB" dirty="0"/>
              <a:t> report discussing AQI at home with </a:t>
            </a:r>
            <a:r>
              <a:rPr lang="en-GB" b="1" dirty="0"/>
              <a:t>higher engagement among women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/>
              <a:t>18–25 age group</a:t>
            </a:r>
            <a:r>
              <a:rPr lang="en-GB" dirty="0"/>
              <a:t> is the most active &amp; prefer </a:t>
            </a:r>
            <a:r>
              <a:rPr lang="en-GB" b="1" dirty="0"/>
              <a:t>online platforms</a:t>
            </a:r>
            <a:r>
              <a:rPr lang="en-GB" dirty="0"/>
              <a:t> for updates.</a:t>
            </a:r>
          </a:p>
          <a:p>
            <a:endParaRPr lang="en-GB" dirty="0"/>
          </a:p>
          <a:p>
            <a:r>
              <a:rPr lang="en-GB" b="1" dirty="0"/>
              <a:t>## Source: </a:t>
            </a:r>
            <a:r>
              <a:rPr lang="en-GB" dirty="0"/>
              <a:t>The </a:t>
            </a:r>
            <a:r>
              <a:rPr lang="en-GB" b="1" dirty="0"/>
              <a:t>Clean Air Collective, in collaboration with CMSR Consultants, </a:t>
            </a:r>
            <a:r>
              <a:rPr lang="en-GB" dirty="0"/>
              <a:t>conducted a survey across 17 Indian cities (incl. Delhi, Kolkata, Bangalore, Pune Mumbai) interviewing 5,000 people to assess public awareness of air pollution.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2918-A702-C542-383B-AC0495974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688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AF688-3EE3-C061-AB1F-08D7D823A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28C7F-02E4-4793-942A-CDCA204B3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7D8303-12DB-CAFE-EE22-C7FB8059B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Government has taken multi-level actions to combat Air Pollution.</a:t>
            </a:r>
          </a:p>
          <a:p>
            <a:r>
              <a:rPr lang="en-GB" b="1" dirty="0"/>
              <a:t>National Clean Air Programme (NCAP) </a:t>
            </a:r>
            <a:r>
              <a:rPr lang="en-GB" b="1" dirty="0">
                <a:sym typeface="Wingdings" panose="05000000000000000000" pitchFamily="2" charset="2"/>
              </a:rPr>
              <a:t> </a:t>
            </a:r>
            <a:r>
              <a:rPr lang="en-GB" b="0" dirty="0">
                <a:sym typeface="Wingdings" panose="05000000000000000000" pitchFamily="2" charset="2"/>
              </a:rPr>
              <a:t>Aim was to reduce P</a:t>
            </a:r>
            <a:r>
              <a:rPr lang="en-GB" b="0" dirty="0"/>
              <a:t>M2.5 &amp; PM10</a:t>
            </a:r>
            <a:r>
              <a:rPr lang="en-GB" dirty="0"/>
              <a:t> 10–15% in 144 cities.</a:t>
            </a:r>
          </a:p>
          <a:p>
            <a:r>
              <a:rPr lang="en-GB" b="1" dirty="0"/>
              <a:t>Impact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 In nearly 30 cities level dropped between 10-15%</a:t>
            </a:r>
            <a:endParaRPr lang="en-GB" dirty="0"/>
          </a:p>
          <a:p>
            <a:endParaRPr lang="en-GB" b="1" dirty="0"/>
          </a:p>
          <a:p>
            <a:r>
              <a:rPr lang="en-GB" b="1" dirty="0"/>
              <a:t>Bharat Stage – VI </a:t>
            </a:r>
            <a:r>
              <a:rPr lang="en-GB" b="1" dirty="0">
                <a:sym typeface="Wingdings" panose="05000000000000000000" pitchFamily="2" charset="2"/>
              </a:rPr>
              <a:t> </a:t>
            </a:r>
            <a:r>
              <a:rPr lang="en-GB" dirty="0"/>
              <a:t>Introduced to </a:t>
            </a:r>
            <a:r>
              <a:rPr lang="en-GB" b="1" dirty="0"/>
              <a:t>cut vehicular emissions by up to 80%</a:t>
            </a:r>
            <a:r>
              <a:rPr lang="en-GB" dirty="0"/>
              <a:t>. To accelerate clean mobility the government launched the </a:t>
            </a:r>
            <a:r>
              <a:rPr lang="en-GB" b="1" dirty="0"/>
              <a:t>FAME II scheme (2019–2024) </a:t>
            </a:r>
            <a:r>
              <a:rPr lang="en-GB" dirty="0"/>
              <a:t>a subsidy-driven initiative promoting the adoption of </a:t>
            </a:r>
            <a:r>
              <a:rPr lang="en-GB" b="1" dirty="0"/>
              <a:t>EVs and CNG vehicles</a:t>
            </a:r>
            <a:r>
              <a:rPr lang="en-GB" dirty="0"/>
              <a:t>..</a:t>
            </a:r>
          </a:p>
          <a:p>
            <a:endParaRPr lang="en-GB" dirty="0"/>
          </a:p>
          <a:p>
            <a:r>
              <a:rPr lang="en-GB" dirty="0"/>
              <a:t>For tackling severe pollution problem in </a:t>
            </a:r>
            <a:r>
              <a:rPr lang="en-GB" b="1" dirty="0"/>
              <a:t>Delhi.</a:t>
            </a:r>
          </a:p>
          <a:p>
            <a:r>
              <a:rPr lang="en-IN" b="1" dirty="0"/>
              <a:t>GRAP (Graded Response Action Plan, 2020–22) </a:t>
            </a:r>
            <a:r>
              <a:rPr lang="en-IN" b="1" dirty="0">
                <a:sym typeface="Wingdings" panose="05000000000000000000" pitchFamily="2" charset="2"/>
              </a:rPr>
              <a:t> Action </a:t>
            </a:r>
            <a:r>
              <a:rPr lang="en-IN" dirty="0"/>
              <a:t>Seasonal emergency response (ban on construction, diesel gensets etc.)</a:t>
            </a:r>
            <a:endParaRPr lang="en-IN" b="1" dirty="0"/>
          </a:p>
          <a:p>
            <a:r>
              <a:rPr lang="en-IN" b="1" dirty="0"/>
              <a:t>CAQM (Commission for Air Quality Management) </a:t>
            </a:r>
            <a:r>
              <a:rPr lang="en-IN" b="1" dirty="0">
                <a:sym typeface="Wingdings" panose="05000000000000000000" pitchFamily="2" charset="2"/>
              </a:rPr>
              <a:t> Action </a:t>
            </a:r>
            <a:r>
              <a:rPr lang="en-GB" dirty="0"/>
              <a:t>Regulates diesel gensets, crop residue burning, construction dust.</a:t>
            </a:r>
          </a:p>
          <a:p>
            <a:endParaRPr lang="en-GB" b="1" dirty="0"/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creating awareness among population about air pollution.</a:t>
            </a:r>
          </a:p>
          <a:p>
            <a:r>
              <a:rPr lang="en-GB" dirty="0"/>
              <a:t>Introduction of </a:t>
            </a:r>
            <a:r>
              <a:rPr lang="en-GB" b="1" dirty="0"/>
              <a:t>Color-Graded Air Quality Index (AQI)</a:t>
            </a:r>
            <a:r>
              <a:rPr lang="en-GB" dirty="0"/>
              <a:t> to make pollution levels </a:t>
            </a:r>
            <a:r>
              <a:rPr lang="en-GB" b="1" dirty="0"/>
              <a:t>more understandable to the public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Awareness drives via media, schools and digital platforms to promote </a:t>
            </a:r>
            <a:r>
              <a:rPr lang="en-GB" b="1" dirty="0"/>
              <a:t>behavioural change &amp; pollution literacy</a:t>
            </a:r>
            <a:r>
              <a:rPr lang="en-GB" dirty="0"/>
              <a:t>.</a:t>
            </a:r>
            <a:endParaRPr lang="en-IN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D8EED-2217-DE8E-037B-DC96F3A98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62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7723-8E44-AD04-EA63-58AC8AADC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C7F44-7380-28D7-B71C-B0A17A3D1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F2F57-45E7-46A2-82D9-6265CE2DC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City Score</a:t>
            </a:r>
            <a:r>
              <a:rPr lang="en-GB" dirty="0"/>
              <a:t> is </a:t>
            </a:r>
            <a:r>
              <a:rPr lang="en-GB" b="1" dirty="0"/>
              <a:t>pollution risk</a:t>
            </a:r>
            <a:r>
              <a:rPr lang="en-GB" dirty="0"/>
              <a:t> at the city level calculated using </a:t>
            </a:r>
            <a:r>
              <a:rPr lang="en-GB" b="1" dirty="0"/>
              <a:t>normalized AQI (2024)</a:t>
            </a:r>
            <a:r>
              <a:rPr lang="en-GB" dirty="0"/>
              <a:t>, </a:t>
            </a:r>
            <a:r>
              <a:rPr lang="en-GB" b="1" dirty="0"/>
              <a:t>Population Density(2024)</a:t>
            </a:r>
            <a:r>
              <a:rPr lang="en-GB" dirty="0"/>
              <a:t> &amp; </a:t>
            </a:r>
            <a:r>
              <a:rPr lang="en-GB" b="1" dirty="0"/>
              <a:t>Per Capita Income(2024)</a:t>
            </a:r>
            <a:r>
              <a:rPr lang="en-GB" dirty="0"/>
              <a:t>.</a:t>
            </a:r>
          </a:p>
          <a:p>
            <a:r>
              <a:rPr lang="en-GB" dirty="0"/>
              <a:t>Risk Score = AQI × Density × (1 – Income) × 100</a:t>
            </a:r>
          </a:p>
          <a:p>
            <a:endParaRPr lang="en-GB" dirty="0"/>
          </a:p>
          <a:p>
            <a:r>
              <a:rPr lang="en-GB" b="1" dirty="0"/>
              <a:t>Policy Score</a:t>
            </a:r>
            <a:r>
              <a:rPr lang="en-GB" dirty="0"/>
              <a:t> is calculated based on </a:t>
            </a:r>
            <a:r>
              <a:rPr lang="en-GB" b="1" dirty="0"/>
              <a:t>BS-VI fuel adoption</a:t>
            </a:r>
            <a:r>
              <a:rPr lang="en-GB" dirty="0"/>
              <a:t>, </a:t>
            </a:r>
            <a:r>
              <a:rPr lang="en-GB" b="1" dirty="0"/>
              <a:t>State-led actions</a:t>
            </a:r>
            <a:r>
              <a:rPr lang="en-GB" dirty="0"/>
              <a:t> &amp; </a:t>
            </a:r>
            <a:r>
              <a:rPr lang="en-GB" b="1" dirty="0"/>
              <a:t>NCAP implementation</a:t>
            </a:r>
            <a:r>
              <a:rPr lang="en-GB" dirty="0"/>
              <a:t> rated on a </a:t>
            </a:r>
            <a:r>
              <a:rPr lang="en-GB" b="1" dirty="0"/>
              <a:t>1(Poor) to 5(Excellent) scale</a:t>
            </a:r>
            <a:r>
              <a:rPr lang="en-GB" dirty="0"/>
              <a:t>.</a:t>
            </a:r>
          </a:p>
          <a:p>
            <a:endParaRPr lang="en-IN" b="1" dirty="0"/>
          </a:p>
          <a:p>
            <a:r>
              <a:rPr lang="en-IN" b="1" dirty="0"/>
              <a:t>Aim was to plot Relationship between City Risk vs Readiness.</a:t>
            </a:r>
          </a:p>
          <a:p>
            <a:endParaRPr lang="en-IN" b="1" dirty="0"/>
          </a:p>
          <a:p>
            <a:r>
              <a:rPr lang="en-IN" b="1" dirty="0"/>
              <a:t>Key Observations:</a:t>
            </a:r>
          </a:p>
          <a:p>
            <a:r>
              <a:rPr lang="en-GB" b="1" dirty="0"/>
              <a:t>Ahmedabad</a:t>
            </a:r>
            <a:r>
              <a:rPr lang="en-GB" dirty="0"/>
              <a:t> shows the highest risk score (164.62) but Moderate Policy score of 3 indicating average preparedness. </a:t>
            </a:r>
          </a:p>
          <a:p>
            <a:r>
              <a:rPr lang="en-GB" b="1" dirty="0"/>
              <a:t>Bengaluru and Chennai </a:t>
            </a:r>
            <a:r>
              <a:rPr lang="en-GB" dirty="0"/>
              <a:t>demonstrate relatively low risk scores along with high Policy scores suggesting strong policy measures. </a:t>
            </a:r>
          </a:p>
          <a:p>
            <a:r>
              <a:rPr lang="en-GB" b="1" dirty="0"/>
              <a:t>Delhi, Pune, and Mumbai </a:t>
            </a:r>
            <a:r>
              <a:rPr lang="en-GB" dirty="0"/>
              <a:t>fall in the middle range.</a:t>
            </a:r>
          </a:p>
          <a:p>
            <a:r>
              <a:rPr lang="en-GB" b="1" dirty="0"/>
              <a:t>Hyderabad</a:t>
            </a:r>
            <a:r>
              <a:rPr lang="en-GB" dirty="0"/>
              <a:t> having the lowest risk score &amp; moderate policy score.</a:t>
            </a:r>
          </a:p>
          <a:p>
            <a:r>
              <a:rPr lang="en-GB" b="1" dirty="0"/>
              <a:t>Kolkata</a:t>
            </a:r>
            <a:r>
              <a:rPr lang="en-GB" dirty="0"/>
              <a:t> with a moderate risk score &amp; lowest policy score indicating poor response to pollution exposure. </a:t>
            </a: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Why Normalization?</a:t>
            </a:r>
            <a:r>
              <a:rPr lang="en-GB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Scales different variables (like AQI, population density, and income) to a </a:t>
            </a:r>
            <a:r>
              <a:rPr lang="en-GB" b="1" dirty="0"/>
              <a:t>common range</a:t>
            </a:r>
            <a:r>
              <a:rPr lang="en-GB" dirty="0"/>
              <a:t>, usually between 0 and 1, this ensures fair comparison.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37F0A-5456-1BF4-43AE-27886FA92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029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D03BF-3629-0D08-E9D5-1CEF99992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40E2FE-5705-F083-9CB1-308592548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FFCF5-B47D-BCEF-B4F9-B220E311C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As shown in the visual which track Dominant pollutants by city (Metro &amp; Non-Metro) &amp; suggest the Air Filter type </a:t>
            </a:r>
            <a:r>
              <a:rPr lang="en-GB" dirty="0"/>
              <a:t>that should be used for optimal air purification.</a:t>
            </a:r>
          </a:p>
          <a:p>
            <a:endParaRPr lang="en-GB" dirty="0"/>
          </a:p>
          <a:p>
            <a:pPr algn="l"/>
            <a:r>
              <a:rPr lang="en-GB" dirty="0"/>
              <a:t>For Particulate matters </a:t>
            </a:r>
            <a:r>
              <a:rPr lang="en-GB" b="1" dirty="0"/>
              <a:t>PM2.5 &amp; PM10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Use </a:t>
            </a:r>
            <a:r>
              <a:rPr lang="en-GB" b="1" dirty="0"/>
              <a:t>HEPA filters (preferably H13 or H14)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</a:t>
            </a:r>
            <a:r>
              <a:rPr lang="en-GB" dirty="0"/>
              <a:t> they </a:t>
            </a:r>
            <a:r>
              <a:rPr lang="en-GB" sz="12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offer 99.95–99.995% efficiency.</a:t>
            </a:r>
          </a:p>
          <a:p>
            <a:endParaRPr lang="en-GB" dirty="0"/>
          </a:p>
          <a:p>
            <a:r>
              <a:rPr lang="en-GB" b="1" dirty="0"/>
              <a:t>Gaseous pollutants like NO₂, SO₂, VOCs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Use </a:t>
            </a:r>
            <a:r>
              <a:rPr lang="en-GB" b="1" dirty="0"/>
              <a:t>Activated Carbon filters </a:t>
            </a:r>
            <a:r>
              <a:rPr lang="en-GB" b="1" dirty="0">
                <a:sym typeface="Wingdings" panose="05000000000000000000" pitchFamily="2" charset="2"/>
              </a:rPr>
              <a:t> </a:t>
            </a:r>
            <a:r>
              <a:rPr lang="en-GB" dirty="0"/>
              <a:t>they absorb harmful gases, smoke and Odors that HEPA filters can’t trap.</a:t>
            </a:r>
          </a:p>
          <a:p>
            <a:endParaRPr lang="en-GB" dirty="0"/>
          </a:p>
          <a:p>
            <a:r>
              <a:rPr lang="en-GB" dirty="0"/>
              <a:t>For </a:t>
            </a:r>
            <a:r>
              <a:rPr lang="en-GB" b="1" dirty="0"/>
              <a:t>biological pollutants (Pollen, Bacteria, Mold) </a:t>
            </a:r>
            <a:endParaRPr lang="en-GB" b="1" dirty="0">
              <a:sym typeface="Wingdings" panose="05000000000000000000" pitchFamily="2" charset="2"/>
            </a:endParaRPr>
          </a:p>
          <a:p>
            <a:r>
              <a:rPr lang="en-GB" dirty="0"/>
              <a:t>Use </a:t>
            </a:r>
            <a:r>
              <a:rPr lang="en-GB" b="1" dirty="0"/>
              <a:t>multi-stage filtration</a:t>
            </a:r>
            <a:r>
              <a:rPr lang="en-GB" dirty="0"/>
              <a:t> with HEPA + UV or ionizers for broader protection.</a:t>
            </a:r>
          </a:p>
          <a:p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51BC7-7A0C-7B5C-9E52-241E9DFB6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163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60B64-CD63-07BB-846E-0F768EA72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37A03-2E9D-6E16-418A-283CE35C1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E646E-41F2-1551-72B1-F39EE06C2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Severity Mapping: Highlighting cities where air quality is degrading.</a:t>
            </a:r>
          </a:p>
          <a:p>
            <a:endParaRPr lang="en-IN" b="0" dirty="0"/>
          </a:p>
          <a:p>
            <a:r>
              <a:rPr lang="en-IN" b="1" dirty="0"/>
              <a:t>Key Observations:</a:t>
            </a:r>
          </a:p>
          <a:p>
            <a:r>
              <a:rPr lang="en-IN" b="1" dirty="0"/>
              <a:t>Tier 1 Cities </a:t>
            </a:r>
            <a:r>
              <a:rPr lang="en-IN" b="1" dirty="0">
                <a:sym typeface="Wingdings" panose="05000000000000000000" pitchFamily="2" charset="2"/>
              </a:rPr>
              <a:t> Ahmedabad </a:t>
            </a:r>
            <a:r>
              <a:rPr lang="en-IN" b="0" dirty="0">
                <a:sym typeface="Wingdings" panose="05000000000000000000" pitchFamily="2" charset="2"/>
              </a:rPr>
              <a:t>show </a:t>
            </a:r>
            <a:r>
              <a:rPr lang="en-IN" b="1" dirty="0">
                <a:sym typeface="Wingdings" panose="05000000000000000000" pitchFamily="2" charset="2"/>
              </a:rPr>
              <a:t>Irreversible trend </a:t>
            </a:r>
            <a:r>
              <a:rPr lang="en-IN" b="0" dirty="0">
                <a:sym typeface="Wingdings" panose="05000000000000000000" pitchFamily="2" charset="2"/>
              </a:rPr>
              <a:t>i.e. it air quality is degrading year over year, While for </a:t>
            </a:r>
            <a:r>
              <a:rPr lang="en-IN" b="1" dirty="0">
                <a:sym typeface="Wingdings" panose="05000000000000000000" pitchFamily="2" charset="2"/>
              </a:rPr>
              <a:t>Bengaluru &amp; Delhi is Stagnant.</a:t>
            </a:r>
            <a:endParaRPr lang="en-IN" b="1" dirty="0"/>
          </a:p>
          <a:p>
            <a:r>
              <a:rPr lang="en-IN" b="1" dirty="0"/>
              <a:t>Tier 2 Cities </a:t>
            </a:r>
            <a:r>
              <a:rPr lang="en-IN" b="0" dirty="0">
                <a:sym typeface="Wingdings" panose="05000000000000000000" pitchFamily="2" charset="2"/>
              </a:rPr>
              <a:t> </a:t>
            </a:r>
            <a:r>
              <a:rPr lang="en-IN" b="1" dirty="0">
                <a:sym typeface="Wingdings" panose="05000000000000000000" pitchFamily="2" charset="2"/>
              </a:rPr>
              <a:t>Jaipur, Guwahati, Nasik </a:t>
            </a:r>
            <a:r>
              <a:rPr lang="en-IN" b="0" dirty="0">
                <a:sym typeface="Wingdings" panose="05000000000000000000" pitchFamily="2" charset="2"/>
              </a:rPr>
              <a:t>show </a:t>
            </a:r>
            <a:r>
              <a:rPr lang="en-IN" b="1" dirty="0">
                <a:sym typeface="Wingdings" panose="05000000000000000000" pitchFamily="2" charset="2"/>
              </a:rPr>
              <a:t>Irreversible Trend.</a:t>
            </a:r>
          </a:p>
          <a:p>
            <a:endParaRPr lang="en-IN" b="1" dirty="0">
              <a:sym typeface="Wingdings" panose="05000000000000000000" pitchFamily="2" charset="2"/>
            </a:endParaRPr>
          </a:p>
          <a:p>
            <a:r>
              <a:rPr lang="en-IN" b="1" dirty="0"/>
              <a:t>Seasonal Pattern.</a:t>
            </a:r>
          </a:p>
          <a:p>
            <a:r>
              <a:rPr lang="en-IN" b="1" dirty="0"/>
              <a:t>November – February </a:t>
            </a:r>
            <a:r>
              <a:rPr lang="en-IN" dirty="0"/>
              <a:t>: Most cities show significantly higher AQI during these months due to </a:t>
            </a:r>
            <a:r>
              <a:rPr lang="en-IN" b="1" dirty="0"/>
              <a:t>stubble burning, low wind speeds and temperature inversion</a:t>
            </a:r>
            <a:r>
              <a:rPr lang="en-IN" dirty="0"/>
              <a:t>.</a:t>
            </a:r>
          </a:p>
          <a:p>
            <a:r>
              <a:rPr lang="en-IN" b="1" dirty="0"/>
              <a:t>July – September</a:t>
            </a:r>
            <a:r>
              <a:rPr lang="en-IN" dirty="0"/>
              <a:t>: AQI levels drop sharply during monsoon months, likely due to rain-driven pollutant washout.</a:t>
            </a:r>
          </a:p>
          <a:p>
            <a:endParaRPr lang="en-IN" b="1" dirty="0">
              <a:sym typeface="Wingdings" panose="05000000000000000000" pitchFamily="2" charset="2"/>
            </a:endParaRPr>
          </a:p>
          <a:p>
            <a:r>
              <a:rPr lang="en-IN" b="1" dirty="0"/>
              <a:t>Calculation: </a:t>
            </a:r>
            <a:r>
              <a:rPr lang="en-IN" b="0" dirty="0"/>
              <a:t>Air Quality Trend Classification (2022 – 2025):</a:t>
            </a:r>
          </a:p>
          <a:p>
            <a:r>
              <a:rPr lang="en-IN" b="0" dirty="0"/>
              <a:t>Calculates percentage change in AQI to categorize city-level trends:</a:t>
            </a:r>
          </a:p>
          <a:p>
            <a:r>
              <a:rPr lang="en-IN" b="0" dirty="0"/>
              <a:t>	</a:t>
            </a:r>
            <a:r>
              <a:rPr lang="en-IN" b="1" dirty="0"/>
              <a:t>Improving: </a:t>
            </a:r>
            <a:r>
              <a:rPr lang="en-IN" b="0" dirty="0"/>
              <a:t>≥10% reduction in AQI values.</a:t>
            </a:r>
          </a:p>
          <a:p>
            <a:r>
              <a:rPr lang="en-IN" b="0" dirty="0"/>
              <a:t>	</a:t>
            </a:r>
            <a:r>
              <a:rPr lang="en-IN" b="1" dirty="0"/>
              <a:t>Stagnant: </a:t>
            </a:r>
            <a:r>
              <a:rPr lang="en-IN" b="0" dirty="0"/>
              <a:t>Net change within ±10% threshold.</a:t>
            </a:r>
          </a:p>
          <a:p>
            <a:r>
              <a:rPr lang="en-IN" b="0" dirty="0"/>
              <a:t>	</a:t>
            </a:r>
            <a:r>
              <a:rPr lang="en-IN" b="1" dirty="0"/>
              <a:t>Irreversible: </a:t>
            </a:r>
            <a:r>
              <a:rPr lang="en-IN" b="0" dirty="0"/>
              <a:t>≥10% increase in AQI values.</a:t>
            </a:r>
          </a:p>
          <a:p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0DD18-ACA5-B02A-8C45-6CA22B124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165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71BB3-3557-9500-E33B-7BB05E4EE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17E7E-60D4-73B3-DDC9-820EE2688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7A6F2-08B3-DAD1-BC25-4154F1E83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Behaviour Shifts: Do pollution emergencies increase purifier searches/purchases?</a:t>
            </a:r>
          </a:p>
          <a:p>
            <a:endParaRPr lang="en-IN" b="1" dirty="0"/>
          </a:p>
          <a:p>
            <a:r>
              <a:rPr lang="en-IN" b="1" dirty="0"/>
              <a:t>Yes - Clear correlation observed between AQI spikes &amp; increased search interest.</a:t>
            </a:r>
            <a:endParaRPr lang="en-IN" dirty="0"/>
          </a:p>
          <a:p>
            <a:r>
              <a:rPr lang="en-IN" dirty="0"/>
              <a:t>Significant </a:t>
            </a:r>
            <a:r>
              <a:rPr lang="en-IN" b="1" dirty="0"/>
              <a:t>surge in “Air Purifier” Google searches</a:t>
            </a:r>
            <a:r>
              <a:rPr lang="en-IN" dirty="0"/>
              <a:t> during pollution emergencies.</a:t>
            </a:r>
          </a:p>
          <a:p>
            <a:endParaRPr lang="en-IN" dirty="0"/>
          </a:p>
          <a:p>
            <a:r>
              <a:rPr lang="en-IN" b="1" dirty="0"/>
              <a:t>Region:</a:t>
            </a:r>
            <a:r>
              <a:rPr lang="en-IN" dirty="0"/>
              <a:t> Delhi.</a:t>
            </a:r>
            <a:br>
              <a:rPr lang="en-IN" dirty="0"/>
            </a:br>
            <a:r>
              <a:rPr lang="en-IN" b="1" dirty="0"/>
              <a:t>Source:</a:t>
            </a:r>
            <a:r>
              <a:rPr lang="en-IN" dirty="0"/>
              <a:t> Google Trends 2024.</a:t>
            </a:r>
          </a:p>
          <a:p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FC0D9-C42F-B298-49C8-FAF6AECE2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93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52807-3776-BEC7-445B-7C9538CD4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FF0D71-65A1-43E0-88A0-3B9F3375C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0A107-949B-85CC-9BBD-F259C6FF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Feature Gap based on Price:  What do existing products lack (e.g., smart AQI syncing, compact designs)?</a:t>
            </a:r>
          </a:p>
          <a:p>
            <a:r>
              <a:rPr lang="en-IN" b="1" dirty="0"/>
              <a:t>Above matrix helps to identify the Opportunities.</a:t>
            </a:r>
          </a:p>
          <a:p>
            <a:endParaRPr lang="en-IN" b="1" dirty="0"/>
          </a:p>
          <a:p>
            <a:r>
              <a:rPr lang="en-IN" b="1" dirty="0"/>
              <a:t>Budget models (≤ ₹12K):</a:t>
            </a:r>
            <a:r>
              <a:rPr lang="en-IN" dirty="0"/>
              <a:t> Lack smart app support, AQI Display, noise control, formaldehyde filters &amp; room coverage.</a:t>
            </a:r>
          </a:p>
          <a:p>
            <a:r>
              <a:rPr lang="en-IN" b="1" dirty="0"/>
              <a:t>Mid-tier (₹12K–22K):</a:t>
            </a:r>
            <a:r>
              <a:rPr lang="en-IN" dirty="0"/>
              <a:t> Offers balanced performance but lacks smart integration, noise suppression, bulky design.</a:t>
            </a:r>
          </a:p>
          <a:p>
            <a:r>
              <a:rPr lang="en-IN" b="1" dirty="0"/>
              <a:t>Premium (₹22K+):</a:t>
            </a:r>
            <a:r>
              <a:rPr lang="en-IN" dirty="0"/>
              <a:t> Most features covered, further improvement in design.</a:t>
            </a:r>
          </a:p>
          <a:p>
            <a:pPr algn="l"/>
            <a:endParaRPr lang="en-IN" b="1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n-IN" b="1" dirty="0"/>
              <a:t>Opportunities for Air Innovation.</a:t>
            </a:r>
          </a:p>
          <a:p>
            <a:r>
              <a:rPr lang="en-IN" b="1" dirty="0"/>
              <a:t>Budget:</a:t>
            </a:r>
            <a:r>
              <a:rPr lang="en-IN" dirty="0"/>
              <a:t> Add smart features &amp; quiet mode.</a:t>
            </a:r>
          </a:p>
          <a:p>
            <a:r>
              <a:rPr lang="en-IN" b="1" dirty="0"/>
              <a:t>Mid-tier:</a:t>
            </a:r>
            <a:r>
              <a:rPr lang="en-IN" dirty="0"/>
              <a:t> Opportunity for higher CADR &amp; Compact models.</a:t>
            </a:r>
          </a:p>
          <a:p>
            <a:r>
              <a:rPr lang="en-IN" b="1" dirty="0"/>
              <a:t>Premium:</a:t>
            </a:r>
            <a:r>
              <a:rPr lang="en-IN" dirty="0"/>
              <a:t> Add insights, trends &amp; integrate mobile app intelligence.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B8991-717D-E385-AEFE-E3A64E187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198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D2736-1DFB-852A-371A-F9A358D22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EFC9E-2BBD-F76B-7D86-A11B318A7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1DAD2F-5DA5-9348-F24F-C7ECB31EE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goal is to assist </a:t>
            </a:r>
            <a:r>
              <a:rPr lang="en-GB" b="1" dirty="0"/>
              <a:t>AirPure Innovations</a:t>
            </a:r>
            <a:r>
              <a:rPr lang="en-GB" dirty="0"/>
              <a:t>, a startup tackling India’s air quality crisis, in identifying:</a:t>
            </a:r>
          </a:p>
          <a:p>
            <a:pPr lvl="1"/>
            <a:r>
              <a:rPr lang="en-GB" dirty="0"/>
              <a:t>Key pollutants to target.</a:t>
            </a:r>
          </a:p>
          <a:p>
            <a:pPr lvl="1"/>
            <a:r>
              <a:rPr lang="en-GB" dirty="0"/>
              <a:t>High-demand cities.</a:t>
            </a:r>
          </a:p>
          <a:p>
            <a:pPr lvl="1"/>
            <a:r>
              <a:rPr lang="en-GB" dirty="0"/>
              <a:t>Recommended product features by region.</a:t>
            </a:r>
          </a:p>
          <a:p>
            <a:pPr lvl="1"/>
            <a:r>
              <a:rPr lang="en-GB" dirty="0"/>
              <a:t>Strategy-aligned R&amp;D directions.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AE518-6168-A865-3632-AF8516EB0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327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FD455-A5B5-F05E-31D2-39603197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DF2B8-FE7A-F4E5-379B-53A1E0D7B6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8CC31-92EE-283A-17C8-0A04DA328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FC678-CA6F-EE44-B321-A20AF9E55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801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9DBA9-83CA-D49C-EFCB-3EBAD3DB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84AFE-8BF3-C3F5-7BEE-FB3200D5B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F2EA8-5355-CFBC-BBA7-4BDE04D6F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City risk scores.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City Score</a:t>
            </a:r>
            <a:r>
              <a:rPr lang="en-GB" dirty="0"/>
              <a:t> is </a:t>
            </a:r>
            <a:r>
              <a:rPr lang="en-GB" b="1" dirty="0"/>
              <a:t>pollution risk</a:t>
            </a:r>
            <a:r>
              <a:rPr lang="en-GB" dirty="0"/>
              <a:t> at the city level, calculated using </a:t>
            </a:r>
            <a:r>
              <a:rPr lang="en-GB" b="1" dirty="0"/>
              <a:t>normalized AQI (2024)</a:t>
            </a:r>
            <a:r>
              <a:rPr lang="en-GB" dirty="0"/>
              <a:t>, </a:t>
            </a:r>
            <a:r>
              <a:rPr lang="en-GB" b="1" dirty="0"/>
              <a:t>Population Density(2024)</a:t>
            </a:r>
            <a:r>
              <a:rPr lang="en-GB" dirty="0"/>
              <a:t> &amp; </a:t>
            </a:r>
            <a:r>
              <a:rPr lang="en-GB" b="1" dirty="0"/>
              <a:t>Per Capita Income(2024)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Bubble size represent City Risk Score.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Risk Score = AQI × Density × (1 – Income) × 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Why 1-Income </a:t>
            </a:r>
            <a:r>
              <a:rPr lang="en-GB" b="1" dirty="0">
                <a:sym typeface="Wingdings" panose="05000000000000000000" pitchFamily="2" charset="2"/>
              </a:rPr>
              <a:t> </a:t>
            </a:r>
            <a:r>
              <a:rPr lang="en-GB" dirty="0"/>
              <a:t>turning </a:t>
            </a:r>
            <a:r>
              <a:rPr lang="en-GB" b="1" dirty="0"/>
              <a:t>high income into lower vulnerability &amp; low income into higher vulnerability</a:t>
            </a:r>
            <a:r>
              <a:rPr lang="en-GB" dirty="0"/>
              <a:t>.</a:t>
            </a:r>
          </a:p>
          <a:p>
            <a:r>
              <a:rPr lang="en-GB" b="1" dirty="0"/>
              <a:t>Higher per capita income</a:t>
            </a:r>
            <a:r>
              <a:rPr lang="en-GB" dirty="0"/>
              <a:t> means </a:t>
            </a:r>
            <a:r>
              <a:rPr lang="en-GB" dirty="0">
                <a:sym typeface="Wingdings" panose="05000000000000000000" pitchFamily="2" charset="2"/>
              </a:rPr>
              <a:t> </a:t>
            </a:r>
            <a:r>
              <a:rPr lang="en-GB" dirty="0"/>
              <a:t>Better access to healthcare, Cleaner living conditions, Ability to afford mitigation tools (e.g. air purifiers)</a:t>
            </a:r>
          </a:p>
          <a:p>
            <a:r>
              <a:rPr lang="en-GB" dirty="0"/>
              <a:t>So, in </a:t>
            </a:r>
            <a:r>
              <a:rPr lang="en-GB" b="1" dirty="0"/>
              <a:t>risk modelling</a:t>
            </a:r>
            <a:r>
              <a:rPr lang="en-GB" dirty="0"/>
              <a:t>, </a:t>
            </a:r>
            <a:r>
              <a:rPr lang="en-GB" b="1" dirty="0"/>
              <a:t>high income = </a:t>
            </a:r>
            <a:r>
              <a:rPr lang="en-GB" b="1" i="0" dirty="0"/>
              <a:t>less</a:t>
            </a:r>
            <a:r>
              <a:rPr lang="en-GB" b="1" dirty="0"/>
              <a:t> vulnerable </a:t>
            </a:r>
            <a:r>
              <a:rPr lang="en-GB" b="1" dirty="0">
                <a:sym typeface="Wingdings" panose="05000000000000000000" pitchFamily="2" charset="2"/>
              </a:rPr>
              <a:t> </a:t>
            </a:r>
            <a:r>
              <a:rPr lang="en-GB" dirty="0"/>
              <a:t>That's why we subtract it from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Observations: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Surat</a:t>
            </a:r>
            <a:r>
              <a:rPr lang="en-GB" dirty="0"/>
              <a:t> stands out with a large bubble indicating high population density &amp; moderate AQI, but a </a:t>
            </a:r>
            <a:r>
              <a:rPr lang="en-GB" b="1" dirty="0"/>
              <a:t>very high-risk score (276.46)</a:t>
            </a:r>
            <a:r>
              <a:rPr lang="en-GB" dirty="0"/>
              <a:t> due to low per capita income making it the most vulnerable city. </a:t>
            </a:r>
            <a:r>
              <a:rPr lang="en-GB" b="1" dirty="0"/>
              <a:t>Ahmedabad</a:t>
            </a:r>
            <a:r>
              <a:rPr lang="en-GB" dirty="0"/>
              <a:t> also shows a prominent Risk Score driven by moderately high AQI &amp; density combined with low income.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contrast, </a:t>
            </a:r>
            <a:r>
              <a:rPr lang="en-GB" b="1" dirty="0"/>
              <a:t>Mumbai</a:t>
            </a:r>
            <a:r>
              <a:rPr lang="en-GB" dirty="0"/>
              <a:t>, despite having the highest density, shows a relatively small Risk Score owing to its high income, which reduces vulnerability.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/>
              <a:t>Delhi</a:t>
            </a:r>
            <a:r>
              <a:rPr lang="en-GB" dirty="0"/>
              <a:t>, with the highest AQI falls mid-range on density and risk score.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Cities like </a:t>
            </a:r>
            <a:r>
              <a:rPr lang="en-GB" b="1" dirty="0"/>
              <a:t>Hyderabad</a:t>
            </a:r>
            <a:r>
              <a:rPr lang="en-GB" dirty="0"/>
              <a:t> &amp;  </a:t>
            </a:r>
            <a:r>
              <a:rPr lang="en-GB" b="1" dirty="0"/>
              <a:t>Bengaluru</a:t>
            </a:r>
            <a:r>
              <a:rPr lang="en-GB" dirty="0"/>
              <a:t> shows lower overall risk due to lower pollution or density.</a:t>
            </a:r>
            <a:endParaRPr lang="en-GB" b="1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F8479-01C5-DDDE-7615-CEE4BBB1A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449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189FE-2EEF-27A8-490D-9861A7447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E9BED9-A0E0-DD3C-24AC-0B766B87F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E75CCE-C6D3-0298-FCD3-A217A9863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Health cost impact projections.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Observations:</a:t>
            </a:r>
          </a:p>
          <a:p>
            <a:r>
              <a:rPr lang="en-GB" b="1" dirty="0"/>
              <a:t>Delhi</a:t>
            </a:r>
            <a:r>
              <a:rPr lang="en-GB" dirty="0"/>
              <a:t> shows the </a:t>
            </a:r>
            <a:r>
              <a:rPr lang="en-GB" b="1" dirty="0"/>
              <a:t>highest health burden</a:t>
            </a:r>
            <a:r>
              <a:rPr lang="en-GB" dirty="0"/>
              <a:t> due to both </a:t>
            </a:r>
            <a:r>
              <a:rPr lang="en-GB" b="1" dirty="0"/>
              <a:t>extremely high PM2.5 levels (314 </a:t>
            </a:r>
            <a:r>
              <a:rPr lang="en-GB" b="1" dirty="0" err="1"/>
              <a:t>μg</a:t>
            </a:r>
            <a:r>
              <a:rPr lang="en-GB" b="1" dirty="0"/>
              <a:t>/m³)</a:t>
            </a:r>
            <a:r>
              <a:rPr lang="en-GB" dirty="0"/>
              <a:t> &amp; </a:t>
            </a:r>
            <a:r>
              <a:rPr lang="en-GB" b="1" dirty="0"/>
              <a:t>largest population (3.4 crore)</a:t>
            </a:r>
            <a:r>
              <a:rPr lang="en-GB" dirty="0"/>
              <a:t>.</a:t>
            </a:r>
          </a:p>
          <a:p>
            <a:r>
              <a:rPr lang="en-GB" b="1" dirty="0"/>
              <a:t>Mumbai</a:t>
            </a:r>
            <a:r>
              <a:rPr lang="en-GB" dirty="0"/>
              <a:t> &amp; </a:t>
            </a:r>
            <a:r>
              <a:rPr lang="en-GB" b="1" dirty="0"/>
              <a:t>Kolkata</a:t>
            </a:r>
            <a:r>
              <a:rPr lang="en-GB" dirty="0"/>
              <a:t> also show </a:t>
            </a:r>
            <a:r>
              <a:rPr lang="en-GB" b="1" dirty="0"/>
              <a:t>significant health burdens</a:t>
            </a:r>
            <a:r>
              <a:rPr lang="en-GB" dirty="0"/>
              <a:t> due to their </a:t>
            </a:r>
            <a:r>
              <a:rPr lang="en-GB" b="1" dirty="0"/>
              <a:t>large populations</a:t>
            </a:r>
            <a:r>
              <a:rPr lang="en-GB" dirty="0"/>
              <a:t> &amp; </a:t>
            </a:r>
            <a:r>
              <a:rPr lang="en-GB" b="1" dirty="0"/>
              <a:t>high PM2.5</a:t>
            </a:r>
            <a:r>
              <a:rPr lang="en-GB" dirty="0"/>
              <a:t>.</a:t>
            </a:r>
          </a:p>
          <a:p>
            <a:r>
              <a:rPr lang="en-GB" dirty="0"/>
              <a:t>Smaller cities like </a:t>
            </a:r>
            <a:r>
              <a:rPr lang="en-GB" b="1" dirty="0"/>
              <a:t>Dhanbad</a:t>
            </a:r>
            <a:r>
              <a:rPr lang="en-GB" dirty="0"/>
              <a:t> &amp; </a:t>
            </a:r>
            <a:r>
              <a:rPr lang="en-GB" b="1" dirty="0"/>
              <a:t>Patna</a:t>
            </a:r>
            <a:r>
              <a:rPr lang="en-GB" dirty="0"/>
              <a:t> have </a:t>
            </a:r>
            <a:r>
              <a:rPr lang="en-GB" b="1" dirty="0"/>
              <a:t>very high PM2.5 exposure</a:t>
            </a:r>
            <a:r>
              <a:rPr lang="en-GB" dirty="0"/>
              <a:t> but </a:t>
            </a:r>
            <a:r>
              <a:rPr lang="en-GB" b="1" dirty="0"/>
              <a:t>lower absolute health burden</a:t>
            </a:r>
            <a:r>
              <a:rPr lang="en-GB" dirty="0"/>
              <a:t> due to smaller population size.</a:t>
            </a:r>
          </a:p>
          <a:p>
            <a:r>
              <a:rPr lang="en-GB" b="1" dirty="0"/>
              <a:t>Bengaluru</a:t>
            </a:r>
            <a:r>
              <a:rPr lang="en-GB" dirty="0"/>
              <a:t> despite moderate PM2.5 has a </a:t>
            </a:r>
            <a:r>
              <a:rPr lang="en-GB" b="1" dirty="0"/>
              <a:t>high health burden</a:t>
            </a:r>
            <a:r>
              <a:rPr lang="en-GB" dirty="0"/>
              <a:t> because of its </a:t>
            </a:r>
            <a:r>
              <a:rPr lang="en-GB" b="1" dirty="0"/>
              <a:t>large population</a:t>
            </a:r>
            <a:r>
              <a:rPr lang="en-GB" dirty="0"/>
              <a:t>.</a:t>
            </a:r>
          </a:p>
          <a:p>
            <a:r>
              <a:rPr lang="en-GB" b="1" dirty="0"/>
              <a:t>Amritsar</a:t>
            </a:r>
            <a:r>
              <a:rPr lang="en-GB" dirty="0"/>
              <a:t> &amp; </a:t>
            </a:r>
            <a:r>
              <a:rPr lang="en-GB" b="1" dirty="0"/>
              <a:t>Nagpur</a:t>
            </a:r>
            <a:r>
              <a:rPr lang="en-GB" dirty="0"/>
              <a:t> even though have </a:t>
            </a:r>
            <a:r>
              <a:rPr lang="en-GB" b="1" dirty="0"/>
              <a:t>high pollution levels</a:t>
            </a:r>
            <a:r>
              <a:rPr lang="en-GB" dirty="0"/>
              <a:t> but relatively </a:t>
            </a:r>
            <a:r>
              <a:rPr lang="en-GB" b="1" dirty="0"/>
              <a:t>lower burden because of small population size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## Calculation: </a:t>
            </a:r>
            <a:r>
              <a:rPr lang="en-GB" b="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Estimated economic health burden (₹ thousand crore) due to PM2.5 exposure, calculated as ₹2,000 per person per 10 </a:t>
            </a:r>
            <a:r>
              <a:rPr lang="en-GB" b="0" cap="none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μg</a:t>
            </a:r>
            <a:r>
              <a:rPr lang="en-GB" b="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/m³ PM2.5 increase, scaled by city population based on models from World Bank, Lancet and NITI Aayog.</a:t>
            </a:r>
            <a:endParaRPr lang="en-IN" b="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n-IN" b="1" dirty="0"/>
              <a:t>Bubble size </a:t>
            </a:r>
            <a:r>
              <a:rPr lang="en-IN" dirty="0"/>
              <a:t>Health Cost Burden (Cr).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2647F-874E-A10D-84D0-3E3F93E02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541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267E5-A787-A988-368F-E957C7A5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2AE6-E92D-62E9-E9C1-45B47EBB0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CDD3E-72DD-152D-85C9-C61EDB869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Urban Demand Index &amp; Revenue Opportunity.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Key Insights:</a:t>
            </a:r>
            <a:endParaRPr lang="en-IN" b="1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 AQI alone doesn't ensure High Demand. </a:t>
            </a:r>
          </a:p>
          <a:p>
            <a:r>
              <a:rPr lang="en-GB" sz="1200" dirty="0">
                <a:effectLst/>
              </a:rPr>
              <a:t>Cities like </a:t>
            </a:r>
            <a:r>
              <a:rPr lang="en-GB" sz="1200" b="1" dirty="0">
                <a:effectLst/>
              </a:rPr>
              <a:t>Amritsar or Dhanbad </a:t>
            </a:r>
            <a:r>
              <a:rPr lang="en-GB" sz="1200" dirty="0">
                <a:effectLst/>
              </a:rPr>
              <a:t>may have severe pollution but low market potential due to smaller populations &amp; low awareness. </a:t>
            </a:r>
            <a:endParaRPr lang="en-GB" dirty="0"/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Estimated demand is influenced by Population size &amp; Awareness levels</a:t>
            </a:r>
            <a:r>
              <a:rPr lang="en-GB" sz="1200" dirty="0">
                <a:effectLst/>
              </a:rPr>
              <a:t> </a:t>
            </a:r>
            <a:r>
              <a:rPr lang="en-GB" sz="1200" dirty="0">
                <a:effectLst/>
                <a:sym typeface="Wingdings" panose="05000000000000000000" pitchFamily="2" charset="2"/>
              </a:rPr>
              <a:t> </a:t>
            </a:r>
            <a:r>
              <a:rPr lang="en-GB" sz="1200" dirty="0">
                <a:effectLst/>
              </a:rPr>
              <a:t> cities with large aware populations (like Delhi or Mumbai) score higher despite others having worse AQI.</a:t>
            </a:r>
            <a:endParaRPr lang="en-GB" dirty="0"/>
          </a:p>
          <a:p>
            <a:endParaRPr lang="en-IN" dirty="0"/>
          </a:p>
          <a:p>
            <a:r>
              <a:rPr lang="en-GB" dirty="0"/>
              <a:t>Cities are tiered by market potential and matched with customer segments and tailored product features.</a:t>
            </a:r>
          </a:p>
          <a:p>
            <a:endParaRPr lang="en-IN" dirty="0"/>
          </a:p>
          <a:p>
            <a:r>
              <a:rPr lang="en-IN" b="1" dirty="0"/>
              <a:t># Calculation: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/>
              <a:t>Demand index </a:t>
            </a:r>
            <a:r>
              <a:rPr lang="en-IN" dirty="0"/>
              <a:t>blends AQI (50%), population (30%) &amp; awareness (20%). </a:t>
            </a:r>
          </a:p>
          <a:p>
            <a:r>
              <a:rPr lang="en-IN" b="1" dirty="0"/>
              <a:t>Market size (₹ Cr) </a:t>
            </a:r>
            <a:r>
              <a:rPr lang="en-IN" dirty="0"/>
              <a:t>estimated using population, demand index 8% penetration(Target population) and ₹10,000 unit price. </a:t>
            </a:r>
          </a:p>
          <a:p>
            <a:r>
              <a:rPr lang="en-IN" b="1" dirty="0"/>
              <a:t>Sales potential </a:t>
            </a:r>
            <a:r>
              <a:rPr lang="en-IN" dirty="0"/>
              <a:t>scored using demand index (60%) &amp; normalized market size (40%), classified into 5 bucket.</a:t>
            </a:r>
            <a:br>
              <a:rPr lang="en-IN" dirty="0"/>
            </a:br>
            <a:br>
              <a:rPr lang="en-IN" dirty="0"/>
            </a:br>
            <a:r>
              <a:rPr lang="en-IN" dirty="0"/>
              <a:t>Link for Power BI Report:  https://app.powerbi.com/view?r=eyJrIjoiMjkxZjA3ZDAtNTFiNC00ZDA1LWEzOGYtOWNjYzQwMWMxYzQzIiwidCI6ImRmZWFlMGYzLTNlNmItNDRlNC1iNWVmLTRjZDBjZjQ4YTQ0MCJ9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BA86E-F527-D1E0-087E-95C6E7CCB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07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208DC-768B-E935-6A44-38238B203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F359F-C298-16C1-9744-7A22A65B1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A54AF-C0F5-4FAF-5963-BB0F2FBDF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21AB3-BEE1-A929-7BED-E68C3AB46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502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9D1BF-797E-2292-CA05-0A444F4D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3D476-33A2-87EA-6D38-F7B848DF1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FA4AD-D8B1-F98D-C709-17434A329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77B0C-5A18-7A5E-BA99-CFC0DFF5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497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555DD-D69A-370E-2007-8AA846EF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54019-DCE5-C0ED-6F29-39FA8C996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26957-F50A-A753-3E2C-F2BC59004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FEFD7-5FE4-0769-EEEE-066853BAF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430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EB48E-9F3C-B824-91D7-8B036D34C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10DAC-08D5-532A-8F20-A82075184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F62F2-C0B1-EA42-5371-E3F49B084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2F09A-471F-D0E0-EA51-BAF84731E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78A20-267B-5BA6-5DE5-94EB76A8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28230-1FE8-A20A-7D19-6C3F8B1B5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9F7A8-A60A-209E-9708-BFE59A792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ACBD5-E3D4-0201-F049-49B950799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63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Let's start with primary analysis.</a:t>
            </a:r>
          </a:p>
          <a:p>
            <a:r>
              <a:rPr lang="en-GB" b="1" dirty="0"/>
              <a:t>Top 5 &amp; Bottom 5 areas with highest average AQI.</a:t>
            </a:r>
          </a:p>
          <a:p>
            <a:r>
              <a:rPr lang="en-GB" b="1" dirty="0" err="1"/>
              <a:t>Byrnihat</a:t>
            </a:r>
            <a:r>
              <a:rPr lang="en-GB" b="1" dirty="0"/>
              <a:t> </a:t>
            </a:r>
            <a:r>
              <a:rPr lang="en-GB" dirty="0"/>
              <a:t>small industrial town located on the </a:t>
            </a:r>
            <a:r>
              <a:rPr lang="en-GB" b="1" dirty="0"/>
              <a:t>Meghalaya-Assam border is</a:t>
            </a:r>
            <a:r>
              <a:rPr lang="en-GB" dirty="0"/>
              <a:t> most polluted cities in India during </a:t>
            </a:r>
            <a:r>
              <a:rPr lang="en-GB" b="1" dirty="0"/>
              <a:t>(Dec 24 to May 25) </a:t>
            </a:r>
            <a:r>
              <a:rPr lang="en-GB" dirty="0"/>
              <a:t>mainly due </a:t>
            </a:r>
            <a:r>
              <a:rPr lang="en-GB" b="1" dirty="0"/>
              <a:t>to cement factories, coal transportation </a:t>
            </a:r>
            <a:r>
              <a:rPr lang="en-GB" dirty="0"/>
              <a:t>from nearby mines &amp; </a:t>
            </a:r>
            <a:r>
              <a:rPr lang="en-GB" b="1" dirty="0"/>
              <a:t>pollution trapped in hilly terrain.</a:t>
            </a:r>
          </a:p>
          <a:p>
            <a:endParaRPr lang="en-GB" b="1" dirty="0"/>
          </a:p>
          <a:p>
            <a:r>
              <a:rPr lang="en-GB" b="1" dirty="0"/>
              <a:t>Most common reason </a:t>
            </a:r>
            <a:r>
              <a:rPr lang="en-GB" dirty="0"/>
              <a:t>for other cities are industrial emissions, old vehicles and lack of pollution control measures.</a:t>
            </a:r>
          </a:p>
          <a:p>
            <a:endParaRPr lang="en-GB" dirty="0"/>
          </a:p>
          <a:p>
            <a:r>
              <a:rPr lang="en-GB" dirty="0"/>
              <a:t>Regarding Cleanest cities </a:t>
            </a:r>
            <a:r>
              <a:rPr lang="en-IN" b="1" dirty="0"/>
              <a:t>Chamarajanagar</a:t>
            </a:r>
            <a:r>
              <a:rPr lang="en-IN" dirty="0"/>
              <a:t>, </a:t>
            </a:r>
            <a:r>
              <a:rPr lang="en-IN" b="1" dirty="0"/>
              <a:t>Vijayapura</a:t>
            </a:r>
            <a:r>
              <a:rPr lang="en-IN" dirty="0"/>
              <a:t>, </a:t>
            </a:r>
            <a:r>
              <a:rPr lang="en-IN" b="1" dirty="0"/>
              <a:t>Madikeri</a:t>
            </a:r>
            <a:r>
              <a:rPr lang="en-IN" dirty="0"/>
              <a:t> etc have AQI below 50 mainly because of </a:t>
            </a:r>
            <a:r>
              <a:rPr lang="en-GB" dirty="0"/>
              <a:t>Low vehicular &amp; industrial emissions. Ample green cover, favourable wind &amp; weather conditions aiding dispersion.</a:t>
            </a:r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430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16EE2-2435-9A29-0ABA-3EB4717A5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71EF9-D59E-D2C6-7D56-E1FE123F4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14528-B7A9-4FC7-CB44-2C505057B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Pollutant Trends in Southern States (2022 Onward).</a:t>
            </a:r>
          </a:p>
          <a:p>
            <a:pPr algn="l"/>
            <a:r>
              <a:rPr lang="en-GB" dirty="0"/>
              <a:t>Across all southern states, </a:t>
            </a:r>
            <a:r>
              <a:rPr lang="en-GB" b="1" dirty="0"/>
              <a:t>PM10</a:t>
            </a:r>
            <a:r>
              <a:rPr lang="en-GB" dirty="0"/>
              <a:t> is the most prominent pollutant, followed by </a:t>
            </a:r>
            <a:r>
              <a:rPr lang="en-GB" b="1" dirty="0"/>
              <a:t>PM2.5</a:t>
            </a:r>
            <a:r>
              <a:rPr lang="en-GB" dirty="0"/>
              <a:t>, indicating high particulate matter concentration. An exception is </a:t>
            </a:r>
            <a:r>
              <a:rPr lang="en-GB" b="1" dirty="0"/>
              <a:t>Karnataka</a:t>
            </a:r>
            <a:r>
              <a:rPr lang="en-GB" dirty="0"/>
              <a:t>, where </a:t>
            </a:r>
            <a:r>
              <a:rPr lang="en-GB" b="1" dirty="0"/>
              <a:t>CO (Carbon Monoxide)</a:t>
            </a:r>
            <a:r>
              <a:rPr lang="en-GB" dirty="0"/>
              <a:t> dominates due to urban traffic emissions.</a:t>
            </a:r>
            <a:br>
              <a:rPr lang="en-GB" dirty="0"/>
            </a:br>
            <a:endParaRPr lang="en-GB" dirty="0"/>
          </a:p>
          <a:p>
            <a:pPr algn="l"/>
            <a:r>
              <a:rPr lang="en-IN" dirty="0"/>
              <a:t>Bottom pollutants across South India with </a:t>
            </a:r>
            <a:r>
              <a:rPr lang="en-IN" b="1" dirty="0"/>
              <a:t>NO₂ </a:t>
            </a:r>
            <a:r>
              <a:rPr lang="en-IN" dirty="0"/>
              <a:t>appearing in Andhra Pradesh, Karnataka and Telangana and </a:t>
            </a:r>
            <a:r>
              <a:rPr lang="en-IN" b="1" dirty="0"/>
              <a:t>NH₃ </a:t>
            </a:r>
            <a:r>
              <a:rPr lang="en-IN" dirty="0"/>
              <a:t>in Karnataka, Kerala, and Tamil Nadu. </a:t>
            </a:r>
            <a:r>
              <a:rPr lang="en-IN" b="1" dirty="0"/>
              <a:t>SO₂ </a:t>
            </a:r>
            <a:r>
              <a:rPr lang="en-IN" dirty="0"/>
              <a:t>is limited to Andhra Pradesh and Kerala while</a:t>
            </a:r>
            <a:r>
              <a:rPr lang="en-IN" b="1" dirty="0"/>
              <a:t> O₃ </a:t>
            </a:r>
            <a:r>
              <a:rPr lang="en-IN" dirty="0"/>
              <a:t>is among the least prominent only in Tamil Nadu and Telangana.</a:t>
            </a:r>
            <a:endParaRPr lang="en-GB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6F82F-7537-F7E2-EDF5-685CA4874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71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9D25C-1876-E0B3-6181-D43C09F74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05B03B-3905-037D-5C63-268F80102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764D7-0DDA-6F55-109C-97E5F6F82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Do AQI value improve on Weekends??</a:t>
            </a:r>
          </a:p>
          <a:p>
            <a:r>
              <a:rPr lang="en-GB" dirty="0"/>
              <a:t>For cities like </a:t>
            </a:r>
            <a:r>
              <a:rPr lang="en-GB" b="1" dirty="0">
                <a:solidFill>
                  <a:schemeClr val="tx1"/>
                </a:solidFill>
              </a:rPr>
              <a:t>Delhi, Chennai </a:t>
            </a:r>
            <a:r>
              <a:rPr lang="en-GB" dirty="0"/>
              <a:t>there is </a:t>
            </a:r>
            <a:r>
              <a:rPr lang="en-GB" b="1" dirty="0"/>
              <a:t>drop in AQI value </a:t>
            </a:r>
            <a:r>
              <a:rPr lang="en-GB" dirty="0"/>
              <a:t>compared to Weekday may be due to decrease in Industrial activities, reduced traffic. </a:t>
            </a:r>
          </a:p>
          <a:p>
            <a:r>
              <a:rPr lang="en-GB" dirty="0"/>
              <a:t>While for </a:t>
            </a:r>
            <a:r>
              <a:rPr lang="en-GB" b="1" dirty="0"/>
              <a:t>Pune, Mumbai, Kolkata, Hyderabad </a:t>
            </a:r>
            <a:r>
              <a:rPr lang="en-GB" dirty="0"/>
              <a:t>AQI value is </a:t>
            </a:r>
            <a:r>
              <a:rPr lang="en-GB" b="1" dirty="0"/>
              <a:t>more</a:t>
            </a:r>
            <a:r>
              <a:rPr lang="en-GB" dirty="0"/>
              <a:t> than on Weekdays especially for </a:t>
            </a:r>
            <a:r>
              <a:rPr lang="en-GB" b="1" dirty="0"/>
              <a:t>Pune (10%) </a:t>
            </a:r>
            <a:r>
              <a:rPr lang="en-GB" dirty="0"/>
              <a:t>mainly due to increase in traffic on weekends.</a:t>
            </a:r>
          </a:p>
          <a:p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785B1-F019-5F69-E877-03A1A3C09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187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55D8-A269-44C1-1E4D-D905F0A01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39F57-0B02-5E21-48B3-F869C4B28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8B9EF-267C-82ED-D61E-6993944DA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Months that consistently show the </a:t>
            </a:r>
            <a:r>
              <a:rPr lang="en-GB" sz="1200" b="1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worst (Moderate 101-200) </a:t>
            </a:r>
            <a:r>
              <a:rPr lang="en-GB" sz="1200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air quality across Indian states is </a:t>
            </a:r>
            <a:r>
              <a:rPr lang="en-GB" sz="1200" b="1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November to January (peak November) </a:t>
            </a:r>
            <a:r>
              <a:rPr lang="en-GB" sz="1200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mainly due </a:t>
            </a:r>
            <a:r>
              <a:rPr lang="en-GB" dirty="0"/>
              <a:t>to </a:t>
            </a:r>
            <a:r>
              <a:rPr lang="en-GB" b="1" dirty="0"/>
              <a:t>stubble burning</a:t>
            </a:r>
            <a:r>
              <a:rPr lang="en-GB" dirty="0"/>
              <a:t>, </a:t>
            </a:r>
            <a:r>
              <a:rPr lang="en-GB" b="1" dirty="0"/>
              <a:t>winter season </a:t>
            </a:r>
            <a:r>
              <a:rPr lang="en-GB" dirty="0"/>
              <a:t>and </a:t>
            </a:r>
            <a:r>
              <a:rPr lang="en-GB" b="1" dirty="0"/>
              <a:t>festivals</a:t>
            </a:r>
            <a:r>
              <a:rPr lang="en-GB" dirty="0"/>
              <a:t>. </a:t>
            </a:r>
          </a:p>
          <a:p>
            <a:r>
              <a:rPr lang="en-GB" dirty="0"/>
              <a:t>While </a:t>
            </a:r>
            <a:r>
              <a:rPr lang="en-GB" b="1" dirty="0"/>
              <a:t>June to October</a:t>
            </a:r>
            <a:r>
              <a:rPr lang="en-GB" dirty="0"/>
              <a:t> show relatively better air quality.</a:t>
            </a:r>
          </a:p>
          <a:p>
            <a:endParaRPr lang="en-GB" sz="1200" u="none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n-GB" b="1" dirty="0"/>
              <a:t>Top 10 states with high distinct areas: </a:t>
            </a:r>
            <a:r>
              <a:rPr lang="en-GB" dirty="0"/>
              <a:t>Andhra Pradesh, Chhattisgarh, Gujarat, Karnataka, Madhya Pradesh, Maharashtra, Odisha, Rajasthan, Tamil Nadu, Uttar Pradesh.</a:t>
            </a:r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3FD1B-BD6E-D61A-D8AF-6835E7A7C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364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23597-B02F-BB68-A6D4-BF09056A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160FE-A7E3-18B8-9377-A7A3C591AE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5D325-DF86-E4FA-B92E-C14B9F4D8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Between </a:t>
            </a:r>
            <a:r>
              <a:rPr lang="en-GB" sz="1200" b="1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March &amp;  May 2025 for Bengaluru city </a:t>
            </a:r>
            <a:r>
              <a:rPr lang="en-GB" sz="1200" u="none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n-GB" dirty="0"/>
              <a:t>ajority of days fall under </a:t>
            </a:r>
            <a:r>
              <a:rPr lang="en-GB" b="1" dirty="0"/>
              <a:t>Satisfactory (38 days)</a:t>
            </a:r>
            <a:r>
              <a:rPr lang="en-GB" dirty="0"/>
              <a:t>, suggesting manageable pollution, while </a:t>
            </a:r>
            <a:r>
              <a:rPr lang="en-GB" b="1" dirty="0"/>
              <a:t>Moderate(6 days).</a:t>
            </a:r>
          </a:p>
          <a:p>
            <a:endParaRPr lang="en-GB" dirty="0">
              <a:solidFill>
                <a:schemeClr val="accent1"/>
              </a:solidFill>
            </a:endParaRPr>
          </a:p>
          <a:p>
            <a:endParaRPr lang="en-GB" dirty="0">
              <a:solidFill>
                <a:schemeClr val="accent1"/>
              </a:solidFill>
            </a:endParaRPr>
          </a:p>
          <a:p>
            <a:r>
              <a:rPr lang="en-GB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Do EV adoption has positive link with Pollution??</a:t>
            </a:r>
          </a:p>
          <a:p>
            <a:r>
              <a:rPr lang="en-IN" dirty="0"/>
              <a:t>We compared AQI data from </a:t>
            </a:r>
            <a:r>
              <a:rPr lang="en-IN" b="1" dirty="0"/>
              <a:t>2023–24 and 2024–25</a:t>
            </a:r>
            <a:r>
              <a:rPr lang="en-IN" dirty="0"/>
              <a:t> in the top 5 EV-adopting states (2023-240 sales):</a:t>
            </a:r>
            <a:r>
              <a:rPr lang="en-IN" b="1" dirty="0"/>
              <a:t>Uttar Pradesh, Maharashtra, Karnataka, Tamil Nadu,</a:t>
            </a:r>
            <a:r>
              <a:rPr lang="en-IN" dirty="0"/>
              <a:t> and </a:t>
            </a:r>
            <a:r>
              <a:rPr lang="en-IN" b="1" dirty="0"/>
              <a:t>Madhya Pradesh</a:t>
            </a:r>
            <a:r>
              <a:rPr lang="en-IN" dirty="0"/>
              <a:t>.</a:t>
            </a:r>
          </a:p>
          <a:p>
            <a:r>
              <a:rPr lang="en-IN" b="1" dirty="0"/>
              <a:t>Karnataka, Maharashtra &amp; Tamil Nadu</a:t>
            </a:r>
            <a:r>
              <a:rPr lang="en-IN" dirty="0"/>
              <a:t> show </a:t>
            </a:r>
            <a:r>
              <a:rPr lang="en-IN" b="1" dirty="0"/>
              <a:t>notable AQI improvement (&gt;5%)</a:t>
            </a:r>
            <a:r>
              <a:rPr lang="en-IN" dirty="0"/>
              <a:t> alongside rising EV adoption, suggesting a </a:t>
            </a:r>
            <a:r>
              <a:rPr lang="en-IN" b="1" dirty="0"/>
              <a:t>potential positive link</a:t>
            </a:r>
            <a:r>
              <a:rPr lang="en-IN" dirty="0"/>
              <a:t> between EV penetration &amp; improved air quality.</a:t>
            </a:r>
          </a:p>
          <a:p>
            <a:r>
              <a:rPr lang="en-IN" dirty="0"/>
              <a:t>In contrast </a:t>
            </a:r>
            <a:r>
              <a:rPr lang="en-IN" b="1" dirty="0"/>
              <a:t>Uttar Pradesh and Madhya Pradesh</a:t>
            </a:r>
            <a:r>
              <a:rPr lang="en-IN" dirty="0"/>
              <a:t> show </a:t>
            </a:r>
            <a:r>
              <a:rPr lang="en-IN" b="1" dirty="0"/>
              <a:t>limited AQI improvement</a:t>
            </a:r>
            <a:r>
              <a:rPr lang="en-IN" dirty="0"/>
              <a:t> with </a:t>
            </a:r>
            <a:r>
              <a:rPr lang="en-IN" b="1" dirty="0"/>
              <a:t>Madhya Pradesh</a:t>
            </a:r>
            <a:r>
              <a:rPr lang="en-IN" dirty="0"/>
              <a:t> showing </a:t>
            </a:r>
            <a:r>
              <a:rPr lang="en-IN" b="1" dirty="0"/>
              <a:t>minimal change</a:t>
            </a:r>
            <a:r>
              <a:rPr lang="en-IN" dirty="0"/>
              <a:t> possibly due to slower EV infrastructure rollout or other dominant pollution sources.</a:t>
            </a:r>
          </a:p>
          <a:p>
            <a:r>
              <a:rPr lang="en-GB" dirty="0"/>
              <a:t>While EV penetration appears to support better air quality, it is one of several influencing factors along with </a:t>
            </a:r>
            <a:r>
              <a:rPr lang="en-GB" b="1" dirty="0"/>
              <a:t>weather patterns, enforcement of emission standards.</a:t>
            </a:r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F2731-582F-6E4A-E7CF-D15AD2A0D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959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1A7FF-17B7-195C-FACA-FDC52BE3D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357CD-4622-A615-8A82-FC35547BA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7DB62-3DEA-3C67-46C6-4493CF09E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76696-1788-6B1A-39A0-278A4A484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23D17D-2D17-40D0-B0FC-43A09453A48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40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45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78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363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55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108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528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279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237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21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13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96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63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048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854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17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02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29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6086F6B-E034-45E8-A913-94A7A32F0A7F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21E111A-E1AA-484D-AB8D-8591FD4CC2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39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EA28F-4434-49E8-1631-CF103FC50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D6BD60-FD96-E282-53D0-CF1CE2C26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666" y="2935075"/>
            <a:ext cx="11197652" cy="2236531"/>
          </a:xfrm>
        </p:spPr>
        <p:txBody>
          <a:bodyPr>
            <a:noAutofit/>
          </a:bodyPr>
          <a:lstStyle/>
          <a:p>
            <a:pPr algn="ctr"/>
            <a:r>
              <a:rPr lang="en-GB" sz="40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Targeting the Invisible: Pollutant-Focused Market Fit Study for</a:t>
            </a:r>
          </a:p>
          <a:p>
            <a:pPr algn="ctr"/>
            <a:r>
              <a:rPr lang="en-GB" sz="40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AirPure Innovations.</a:t>
            </a:r>
            <a:endParaRPr lang="en-IN" sz="40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F71CA-989B-8CAF-A2BF-4E776E27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955" y="944380"/>
            <a:ext cx="1770089" cy="177008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9AD20DD-126E-8E02-C938-06E11A68A407}"/>
              </a:ext>
            </a:extLst>
          </p:cNvPr>
          <p:cNvSpPr txBox="1">
            <a:spLocks/>
          </p:cNvSpPr>
          <p:nvPr/>
        </p:nvSpPr>
        <p:spPr bwMode="gray">
          <a:xfrm>
            <a:off x="7607152" y="5904412"/>
            <a:ext cx="4100166" cy="450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Prepared by Bhimashankar Shinde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6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C0924-0BF8-5AE7-6A86-BEE3A7FF6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9975C1-E809-3A5D-F0E2-C36BCD35B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334" y="643715"/>
            <a:ext cx="10424335" cy="738878"/>
          </a:xfrm>
        </p:spPr>
        <p:txBody>
          <a:bodyPr>
            <a:no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01. Which age group is most affected by air pollution-related health outcomes &amp; how does this vary by city?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051F5-CA6F-9F25-908E-43DEF6C0F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7" y="1528355"/>
            <a:ext cx="7336521" cy="3469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09CCC4-6D8A-96B2-8B42-03EF69288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08" y="1158915"/>
            <a:ext cx="2972058" cy="50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23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067B-49FE-00B0-BE32-E6E2CE446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C51A29-416E-F9EE-79BE-CCCBB8C03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730" y="631370"/>
            <a:ext cx="10424335" cy="866354"/>
          </a:xfrm>
        </p:spPr>
        <p:txBody>
          <a:bodyPr>
            <a:no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02. Who are the major competitors in the Indian air purifier market, and what are their key differentiators (e.g., price, filtration stages, smart features)?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D34BF-6ACA-5A4B-0EA8-E1FEA2965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11" y="1355131"/>
            <a:ext cx="9079978" cy="47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ED93D-1C61-A629-7A6A-3AF385526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1286DE-155F-8AB0-57EB-91C665096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433" y="777699"/>
            <a:ext cx="10424335" cy="755994"/>
          </a:xfrm>
        </p:spPr>
        <p:txBody>
          <a:bodyPr>
            <a:normAutofit fontScale="92500"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03. What is the relationship between a city’s population size and its average AQI — do larger cities always suffer from worse air quality? (Consider 2024 population and AQI data for this)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53610-D8F1-644E-D0FA-107872B2D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3" y="1533693"/>
            <a:ext cx="10424334" cy="47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3731B-77F5-54F3-EAE4-C656A4733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4DBDF5-E415-6D4B-A6B3-6FB281B25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647136"/>
            <a:ext cx="10424335" cy="803291"/>
          </a:xfrm>
        </p:spPr>
        <p:txBody>
          <a:bodyPr>
            <a:norm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04. How aware are Indian citizens of what AQI (Air Quality Index) means — and do they</a:t>
            </a:r>
          </a:p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understand its health implications?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FFD28-67DD-B035-EE1E-BA22FFBAF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28" y="1450427"/>
            <a:ext cx="7882758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5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1BF60-E218-A03B-2D9C-0ADF6CB4A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73DE29-58E1-B286-4BA5-3B3BF65FC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358" y="1277009"/>
            <a:ext cx="11209282" cy="945182"/>
          </a:xfrm>
        </p:spPr>
        <p:txBody>
          <a:bodyPr>
            <a:norm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05. Which pollution control policies introduced by the Indian government in the past 5 years have had the most measurable impact on improving air quality — and how have these impacts varied across regions or cities?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BA0BE-F933-955F-D764-A775DA001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5" y="2554014"/>
            <a:ext cx="10788869" cy="302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7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AC36-3A71-86F8-CBB0-6EAA13D08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FBC6976-8EB3-5BCE-C8F9-95946BCDC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729" y="725965"/>
            <a:ext cx="10424335" cy="373118"/>
          </a:xfrm>
        </p:spPr>
        <p:txBody>
          <a:bodyPr>
            <a:normAutofit/>
          </a:bodyPr>
          <a:lstStyle/>
          <a:p>
            <a:pPr algn="ctr"/>
            <a:r>
              <a:rPr lang="en-IN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City Risk Vs Readiness.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5ED64-39CA-0CAA-38A4-7636C9D2E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2" y="1159043"/>
            <a:ext cx="9707835" cy="504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CF87B-99CF-9953-A836-8C43CAF3E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F2EAE8-E100-CE48-7A35-22BB8190E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902" y="930916"/>
            <a:ext cx="10424335" cy="373118"/>
          </a:xfrm>
        </p:spPr>
        <p:txBody>
          <a:bodyPr>
            <a:normAutofit/>
          </a:bodyPr>
          <a:lstStyle/>
          <a:p>
            <a:pPr algn="ctr"/>
            <a:r>
              <a:rPr lang="fr-FR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Cities Wise Dominant Polluants &amp; </a:t>
            </a:r>
            <a:r>
              <a:rPr lang="fr-FR" cap="none" dirty="0" err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Filter</a:t>
            </a:r>
            <a:r>
              <a:rPr lang="fr-FR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Recommandation.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46CAF-76E7-910F-19AD-5A0B8C9B8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88" y="1542183"/>
            <a:ext cx="8645905" cy="438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751AD-8CF6-7CD0-E780-D45C03904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A1B5132-E92F-7AC2-0EE1-0FBA2E1C0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729" y="541371"/>
            <a:ext cx="10424335" cy="740228"/>
          </a:xfrm>
        </p:spPr>
        <p:txBody>
          <a:bodyPr>
            <a:normAutofit lnSpcReduction="10000"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Severity Mapping: </a:t>
            </a:r>
          </a:p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Identify cities experiencing persistent or worsening AQI  levels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B9B1F-9513-179E-F0C6-E5BFCF7AD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69" y="1394013"/>
            <a:ext cx="6790007" cy="2198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74177-24C1-74B1-2928-583F94563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70" y="3704875"/>
            <a:ext cx="6790008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88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7ADA4-B75F-8D57-6E7F-505935BE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80B3B8A-AE12-C972-A1A4-1762099B3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730" y="819807"/>
            <a:ext cx="10424335" cy="804041"/>
          </a:xfrm>
        </p:spPr>
        <p:txBody>
          <a:bodyPr>
            <a:normAutofit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Behaviour Shifts/Demand Triggers: </a:t>
            </a:r>
          </a:p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 pollution emergencies increase purifier searches/purchases?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65B70-E965-6DAE-7CE0-299C1ECBB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4" y="1820797"/>
            <a:ext cx="10395651" cy="37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FD58B-8F13-58B8-4951-090C3F9D6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FA4637-4BAF-7262-9B82-71195D743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693682"/>
            <a:ext cx="10424335" cy="867104"/>
          </a:xfrm>
        </p:spPr>
        <p:txBody>
          <a:bodyPr>
            <a:normAutofit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Feature Gap: </a:t>
            </a:r>
          </a:p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What do existing products lack (e.g., smart AQI syncing, compact designs)?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D9929-EFB0-A059-FA74-4EE19982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2" y="1560786"/>
            <a:ext cx="10309685" cy="42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5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0CEC7-91E7-0AD3-4384-3C121A6F8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C0C30A-3391-B8F9-C48D-9FD9943E3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272" y="551640"/>
            <a:ext cx="11159085" cy="5849160"/>
          </a:xfrm>
        </p:spPr>
        <p:txBody>
          <a:bodyPr>
            <a:noAutofit/>
          </a:bodyPr>
          <a:lstStyle/>
          <a:p>
            <a:pPr algn="ctr"/>
            <a:r>
              <a:rPr lang="en-GB" sz="2800" b="1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Problem Statement</a:t>
            </a:r>
          </a:p>
          <a:p>
            <a:endParaRPr lang="en-GB" sz="1600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cap="none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AirPure Innovations </a:t>
            </a:r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an emerging startup focused on addressing the growing air quality crisis through innovative air purification solutions. At this early stage of product development, the company seeks to validate long-term market demand before committing significant resources to production and R&amp;D.</a:t>
            </a:r>
          </a:p>
          <a:p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inform product strategy and go-to-market planning, this analysis aims to answer four critical questions:</a:t>
            </a:r>
          </a:p>
          <a:p>
            <a:r>
              <a:rPr lang="en-GB" b="1" cap="none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Pollutant Prioritization.</a:t>
            </a:r>
            <a:b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Which pollutants (Pm2.5, NO₂) are most prevalent across different regions.</a:t>
            </a:r>
            <a:endParaRPr lang="en-GB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cap="none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design.</a:t>
            </a:r>
            <a:b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What features Air purifier must have (Smart sensors, HEPA filters, energy efficiency) &amp; how these preferences vary by geography or consumer segment?</a:t>
            </a:r>
            <a:endParaRPr lang="en-GB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cap="none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 mapping.</a:t>
            </a:r>
            <a:b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Which cities has highest demand for air purifiers based on pollution levels, health impact, population density and income levels? </a:t>
            </a:r>
            <a:endParaRPr lang="en-GB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cap="none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Localized R&amp;D strategy.</a:t>
            </a:r>
            <a:b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cap="non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How can product R&amp;D be aligned with region-specific pollution patterns.</a:t>
            </a:r>
          </a:p>
        </p:txBody>
      </p:sp>
    </p:spTree>
    <p:extLst>
      <p:ext uri="{BB962C8B-B14F-4D97-AF65-F5344CB8AC3E}">
        <p14:creationId xmlns:p14="http://schemas.microsoft.com/office/powerpoint/2010/main" val="3762175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7A2A1-2478-F61C-D7AC-17060A3D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95BBD02-1844-DA9D-A34E-A6CFBAE33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2649357"/>
            <a:ext cx="10424335" cy="779643"/>
          </a:xfrm>
        </p:spPr>
        <p:txBody>
          <a:bodyPr>
            <a:noAutofit/>
          </a:bodyPr>
          <a:lstStyle/>
          <a:p>
            <a:pPr algn="ctr"/>
            <a:r>
              <a:rPr lang="en-GB" sz="40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Market Prioritization </a:t>
            </a:r>
            <a:endParaRPr lang="en-IN" sz="40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7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3E87A-2A99-B4F2-A481-1ACCA474C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B949C36-D1FC-6FAE-9C97-64CDEF482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741730"/>
            <a:ext cx="10424335" cy="708698"/>
          </a:xfrm>
        </p:spPr>
        <p:txBody>
          <a:bodyPr>
            <a:noAutofit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City risk scores </a:t>
            </a:r>
          </a:p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(AQI severity × population density × income)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16768D-F894-5021-3979-3EC7D3A2A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15" y="1589598"/>
            <a:ext cx="9508481" cy="45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E2E0-869B-6BBC-C82C-73E0C681F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4BAA9E8-0FBF-DD60-63DC-6499B052B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804792"/>
            <a:ext cx="10424335" cy="373118"/>
          </a:xfrm>
        </p:spPr>
        <p:txBody>
          <a:bodyPr>
            <a:normAutofit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Health cost impact projections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26604-1F7A-B3D7-0EEF-20DD86522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73" y="1334125"/>
            <a:ext cx="9729853" cy="48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BB58B-EA7D-7927-01E7-EDB30BA1E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12DD65-8EC5-67C7-88EF-AC1E91B51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667" y="602993"/>
            <a:ext cx="10424335" cy="373118"/>
          </a:xfrm>
        </p:spPr>
        <p:txBody>
          <a:bodyPr>
            <a:normAutofit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Urban Demand Index &amp; Revenue Opportunity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B846C-4847-C8B3-10D5-6C846482D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46" y="3798459"/>
            <a:ext cx="9777306" cy="2552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18CC72-619C-6718-012B-67878FEA3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83" y="1190454"/>
            <a:ext cx="9800169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6EBB-CEE7-9E06-1AB4-3BD4A8208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F5C4E0E8-538F-5C67-F36E-D2349A6BD3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83547" y="755025"/>
            <a:ext cx="11024905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IN" sz="24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Pricing Strategy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AQI &amp; Pollution Type: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 pollution levels (especially PM2.5/NO₂) justify premium pricing because of advanced filtration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General Awareness: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Cities with higher awareness demand smart</a:t>
            </a:r>
            <a:r>
              <a:rPr lang="en-US" altLang="en-US" sz="1700" cap="none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feature-rich models, supporting higher price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 Capita Income: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Higher income levels indicate greater price elasticity, increasing acceptance of premium or mid-tier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Population &amp; Demand Index: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Larger populations </a:t>
            </a:r>
            <a:r>
              <a:rPr lang="en-US" altLang="en-US" sz="1700" cap="none" dirty="0">
                <a:solidFill>
                  <a:schemeClr val="bg1"/>
                </a:solidFill>
                <a:latin typeface="Arial" panose="020B0604020202020204" pitchFamily="34" charset="0"/>
              </a:rPr>
              <a:t>&amp;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high demand indicate scalable markets, enabling volume-based pricing and better margins.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387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68022-E7DE-65DB-E18E-882D0FC63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9566EB-AF79-E775-FC6E-0D061A226CF8}"/>
              </a:ext>
            </a:extLst>
          </p:cNvPr>
          <p:cNvSpPr txBox="1"/>
          <p:nvPr/>
        </p:nvSpPr>
        <p:spPr>
          <a:xfrm>
            <a:off x="520263" y="474345"/>
            <a:ext cx="11189384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u="sng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Final Recommendation Before Production &amp; R&amp;D.</a:t>
            </a:r>
            <a:endParaRPr lang="en-IN" sz="24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  <a:p>
            <a:endParaRPr lang="en-IN" sz="16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🎯 </a:t>
            </a:r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 Cities</a:t>
            </a:r>
            <a:endParaRPr lang="en-IN" sz="16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 Launch Cities (Very High Sales Potential/Tier 1): 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Delhi.</a:t>
            </a:r>
          </a:p>
          <a:p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 AQI + High Awareness + Large Market Size =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 High Demand. 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 premium models here.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 Focus Cities (Medium Sales Potential): 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Mumbai, Kolkata.</a:t>
            </a:r>
          </a:p>
          <a:p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Balanced awareness &amp; market size make these good for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 2 rollouts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 &amp; Reassess: 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Patna, Lucknow.</a:t>
            </a:r>
          </a:p>
          <a:p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Despite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 AQI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these cities currently have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 demand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due to: Low awareness, Limited population reach.</a:t>
            </a:r>
          </a:p>
          <a:p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Reconsider for future expansion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post-awareness campaigns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Tiered Pricing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 1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Premium models (HEPA + Carbon + optional filters).                         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 2/3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Mid-range or compact purifiers.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 Strategy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PM2.5/Dust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HEPA + Carbon.            								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Gases/VOCs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Add Cold Catalyst.</a:t>
            </a:r>
          </a:p>
          <a:p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Coastal (e.g., Chennai, Mumbai)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Dehumidifier or anti-corrosive filters.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 Awareness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 campaigns in low awareness cities like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Amritsar, Varanasi, Dhanbad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to unlock demand.</a:t>
            </a:r>
          </a:p>
          <a:p>
            <a:endParaRPr lang="en-I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Data-Driven Expansion</a:t>
            </a:r>
            <a:r>
              <a:rPr lang="en-I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 Market strategy with </a:t>
            </a:r>
            <a:r>
              <a:rPr lang="en-I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 Potential Score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not just pollution levels.</a:t>
            </a:r>
          </a:p>
        </p:txBody>
      </p:sp>
    </p:spTree>
    <p:extLst>
      <p:ext uri="{BB962C8B-B14F-4D97-AF65-F5344CB8AC3E}">
        <p14:creationId xmlns:p14="http://schemas.microsoft.com/office/powerpoint/2010/main" val="89779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CAC96-2E90-4A1E-4691-315285BB9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35E11F-6642-F5DF-F2B9-3FD458D40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395" y="523783"/>
            <a:ext cx="11212496" cy="5868139"/>
          </a:xfrm>
        </p:spPr>
        <p:txBody>
          <a:bodyPr>
            <a:noAutofit/>
          </a:bodyPr>
          <a:lstStyle/>
          <a:p>
            <a:pPr algn="ctr"/>
            <a:r>
              <a:rPr lang="en-GB" sz="24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Should Invest &amp; Manufacture? – Recommendation.</a:t>
            </a:r>
          </a:p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✅ </a:t>
            </a:r>
            <a:r>
              <a:rPr lang="en-GB" cap="none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Yes, with a Phased Strategy.</a:t>
            </a:r>
          </a:p>
          <a:p>
            <a:r>
              <a:rPr lang="en-GB" sz="1600" cap="none" dirty="0">
                <a:solidFill>
                  <a:srgbClr val="FFC000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Why Invest.</a:t>
            </a:r>
          </a:p>
          <a:p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Delhi stands out with very high demand (high AQI, awareness and large market).</a:t>
            </a:r>
          </a:p>
          <a:p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Mumbai, Kolkata, Ahmedabad offer medium-risk, high-return opportunities.</a:t>
            </a:r>
          </a:p>
          <a:p>
            <a:endParaRPr lang="en-GB" sz="1600" cap="none" dirty="0">
              <a:solidFill>
                <a:srgbClr val="FFC000"/>
              </a:solidFill>
              <a:latin typeface="Arial" panose="020B0604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  <a:p>
            <a:r>
              <a:rPr lang="en-GB" sz="1600" cap="none" dirty="0">
                <a:solidFill>
                  <a:srgbClr val="FFC000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Proceed with Caution In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Patna, Lucknow, Dhanbad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Severe AQI but low awareness or constrained market size. Not ready for full-scale investment target via marketing &amp; education.</a:t>
            </a:r>
          </a:p>
          <a:p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Varanasi, Amritsar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Low population + low awareness = poor ROI for manufacturing scale.</a:t>
            </a:r>
          </a:p>
          <a:p>
            <a:endParaRPr lang="en-GB" sz="1600" cap="none" dirty="0">
              <a:solidFill>
                <a:srgbClr val="FFC000"/>
              </a:solidFill>
              <a:latin typeface="Arial" panose="020B0604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  <a:p>
            <a:r>
              <a:rPr lang="en-GB" sz="1600" cap="none" dirty="0">
                <a:solidFill>
                  <a:srgbClr val="FFC000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Partnerships: </a:t>
            </a:r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Collaborate with retail chains, hospitals, and health organisations for fast market feedback.</a:t>
            </a:r>
          </a:p>
          <a:p>
            <a:endParaRPr lang="en-GB" sz="1600" cap="none" dirty="0">
              <a:solidFill>
                <a:srgbClr val="FFC000"/>
              </a:solidFill>
              <a:latin typeface="Arial" panose="020B0604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  <a:p>
            <a:r>
              <a:rPr lang="en-GB" sz="1600" cap="none" dirty="0">
                <a:solidFill>
                  <a:srgbClr val="FFC000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Recommended Approach.</a:t>
            </a:r>
          </a:p>
          <a:p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Phase 1: Small-batch manufacturing focused on Delhi, Kolkata, Ahmedabad, Chennai, Mumbai.</a:t>
            </a:r>
          </a:p>
          <a:p>
            <a:r>
              <a:rPr lang="en-GB" sz="1600" cap="none" dirty="0">
                <a:solidFill>
                  <a:schemeClr val="bg1"/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Phase 2: Scale up based on real sales + awareness improvement.</a:t>
            </a:r>
            <a:endParaRPr lang="en-IN" sz="1600" cap="none" dirty="0">
              <a:solidFill>
                <a:schemeClr val="bg1"/>
              </a:solidFill>
              <a:latin typeface="Arial" panose="020B0604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813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8C1BC-C0E7-3F6A-424A-BCB4BD4BA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5E38B28-1380-1BEF-C8B1-27107ED15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752" y="2169703"/>
            <a:ext cx="11212496" cy="208878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2400" cap="none" dirty="0">
                <a:solidFill>
                  <a:schemeClr val="bg1"/>
                </a:solidFill>
              </a:rPr>
              <a:t>Thanks To </a:t>
            </a:r>
          </a:p>
          <a:p>
            <a:pPr algn="ctr">
              <a:lnSpc>
                <a:spcPct val="150000"/>
              </a:lnSpc>
            </a:pPr>
            <a:r>
              <a:rPr lang="en-GB" sz="2400" cap="none" dirty="0">
                <a:solidFill>
                  <a:schemeClr val="bg1"/>
                </a:solidFill>
              </a:rPr>
              <a:t>Codebasics  Team, Dataful, Dhaval Patel, Hemanand Vadivel For Organizing Challenge.</a:t>
            </a:r>
            <a:endParaRPr lang="en-IN" sz="2400" cap="none" dirty="0">
              <a:solidFill>
                <a:schemeClr val="bg1"/>
              </a:solidFill>
              <a:latin typeface="Arial" panose="020B0604020202020204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04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68144-928C-2BD0-E365-B2C08DF23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9E46782-4B92-0D76-11E3-9AAE1BBB2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2515351"/>
            <a:ext cx="10424335" cy="913649"/>
          </a:xfrm>
        </p:spPr>
        <p:txBody>
          <a:bodyPr>
            <a:noAutofit/>
          </a:bodyPr>
          <a:lstStyle/>
          <a:p>
            <a:pPr algn="ctr"/>
            <a:r>
              <a:rPr lang="en-GB" sz="40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Primary Analysis</a:t>
            </a:r>
            <a:endParaRPr lang="en-IN" sz="40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3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3C0A6D-0E83-03B5-976D-16267A7C0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75" y="800195"/>
            <a:ext cx="10424335" cy="373118"/>
          </a:xfrm>
        </p:spPr>
        <p:txBody>
          <a:bodyPr>
            <a:normAutofit fontScale="92500"/>
          </a:bodyPr>
          <a:lstStyle/>
          <a:p>
            <a:pPr algn="ctr"/>
            <a:r>
              <a:rPr lang="en-GB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01. List the Top 5 &amp; Bottom 5 areas with highest average AQI (December 2024 to may 2025).</a:t>
            </a:r>
            <a:endParaRPr lang="en-IN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24FDB-4A11-5B68-99AB-6764AB66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76" y="3709893"/>
            <a:ext cx="6981872" cy="2426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B89F7-0727-343D-D163-1BC561068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76" y="1320419"/>
            <a:ext cx="6981872" cy="224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8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63C1A-89C5-6A47-A50E-A4931493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1BEDDE34-78DA-55EA-53C3-6B651E6CEBFE}"/>
              </a:ext>
            </a:extLst>
          </p:cNvPr>
          <p:cNvSpPr txBox="1">
            <a:spLocks/>
          </p:cNvSpPr>
          <p:nvPr/>
        </p:nvSpPr>
        <p:spPr bwMode="gray">
          <a:xfrm>
            <a:off x="564698" y="1286715"/>
            <a:ext cx="10741741" cy="373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02. List out top 2 &amp; bottom 2 prominent pollutants for each state of southern India(2022 onwards)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53EFF-93BB-2E1C-9A3C-7066CA116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20" y="1834626"/>
            <a:ext cx="9445159" cy="42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9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0F6A1-AA95-C00F-1C20-EE49144EC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6C52FD-271A-7698-BEBB-A7A44FF9E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903" y="1397734"/>
            <a:ext cx="10424335" cy="777907"/>
          </a:xfrm>
        </p:spPr>
        <p:txBody>
          <a:bodyPr>
            <a:no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03. Does AQI improve on weekends vs weekdays in Indian metro cities (Delhi, Mumbai, Chennai, Kolkata, Bengaluru, Hyderabad, Ahmedabad, Pune)? (Consider data from last 1 year)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B2AC0-2280-6DE1-2AD2-1B4B2494E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76" y="2286001"/>
            <a:ext cx="10472648" cy="38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2AD10-AC0C-875C-EFFF-569D5C3E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6588A48-BA67-CC12-596D-E9E00DC1C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113" y="1303140"/>
            <a:ext cx="10424335" cy="856735"/>
          </a:xfrm>
        </p:spPr>
        <p:txBody>
          <a:bodyPr>
            <a:no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04. Which months consistently show the worst air quality across Indian states </a:t>
            </a:r>
          </a:p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(Consider top 10 states with high distinct areas)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F6FEE-6CAA-3E0D-7CBB-19299C44E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2540281"/>
            <a:ext cx="10216896" cy="34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7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458D0-AC79-5C51-21C5-700E925F7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595839-0F76-044B-8FAD-10AAD8CF2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75" y="707136"/>
            <a:ext cx="4111805" cy="1524000"/>
          </a:xfrm>
        </p:spPr>
        <p:txBody>
          <a:bodyPr>
            <a:noAutofit/>
          </a:bodyPr>
          <a:lstStyle/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05. For the city of Bengaluru, how many days fell under each air quality category (e.g., Good, Moderate, Poor, etc.) between March and May 2025?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33469-C703-601F-8BA0-FF8004B3A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43" y="707136"/>
            <a:ext cx="5212167" cy="18319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7328EDF-EF57-87D8-7A44-8B8BC134EC79}"/>
              </a:ext>
            </a:extLst>
          </p:cNvPr>
          <p:cNvSpPr txBox="1">
            <a:spLocks/>
          </p:cNvSpPr>
          <p:nvPr/>
        </p:nvSpPr>
        <p:spPr bwMode="gray">
          <a:xfrm>
            <a:off x="597408" y="2761488"/>
            <a:ext cx="10647315" cy="682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7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06. List the top 5 states with high EV adoption and analyse if their average AQI is significantly better compared to states with lower EV adoption</a:t>
            </a:r>
            <a:endParaRPr lang="en-IN" sz="17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BF190-E5B9-492E-C881-B1C79E0E4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88" y="3444240"/>
            <a:ext cx="10029221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6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779AF-22AB-D37E-FBE4-C337CEDCA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6772EB-147B-8C97-40E4-B1F41A02B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832" y="2594178"/>
            <a:ext cx="10424335" cy="834822"/>
          </a:xfrm>
        </p:spPr>
        <p:txBody>
          <a:bodyPr>
            <a:normAutofit/>
          </a:bodyPr>
          <a:lstStyle/>
          <a:p>
            <a:pPr algn="ctr"/>
            <a:r>
              <a:rPr lang="en-GB" sz="4000" cap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Secondary Analysis</a:t>
            </a:r>
            <a:endParaRPr lang="en-IN" sz="4000" cap="none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71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1317</TotalTime>
  <Words>3720</Words>
  <Application>Microsoft Office PowerPoint</Application>
  <PresentationFormat>Widescreen</PresentationFormat>
  <Paragraphs>298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Segoe UI Black</vt:lpstr>
      <vt:lpstr>Wingdings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Bhimashankar Shinde</dc:creator>
  <cp:lastModifiedBy>Bhimashankar Shinde</cp:lastModifiedBy>
  <cp:revision>81</cp:revision>
  <dcterms:created xsi:type="dcterms:W3CDTF">2025-08-02T05:08:42Z</dcterms:created>
  <dcterms:modified xsi:type="dcterms:W3CDTF">2025-08-05T06:07:25Z</dcterms:modified>
</cp:coreProperties>
</file>